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  <p:sldMasterId id="2147483710" r:id="rId2"/>
    <p:sldMasterId id="2147483728" r:id="rId3"/>
  </p:sldMasterIdLst>
  <p:notesMasterIdLst>
    <p:notesMasterId r:id="rId28"/>
  </p:notesMasterIdLst>
  <p:sldIdLst>
    <p:sldId id="368" r:id="rId4"/>
    <p:sldId id="319" r:id="rId5"/>
    <p:sldId id="294" r:id="rId6"/>
    <p:sldId id="296" r:id="rId7"/>
    <p:sldId id="321" r:id="rId8"/>
    <p:sldId id="322" r:id="rId9"/>
    <p:sldId id="264" r:id="rId10"/>
    <p:sldId id="318" r:id="rId11"/>
    <p:sldId id="298" r:id="rId12"/>
    <p:sldId id="305" r:id="rId13"/>
    <p:sldId id="266" r:id="rId14"/>
    <p:sldId id="299" r:id="rId15"/>
    <p:sldId id="367" r:id="rId16"/>
    <p:sldId id="300" r:id="rId17"/>
    <p:sldId id="301" r:id="rId18"/>
    <p:sldId id="302" r:id="rId19"/>
    <p:sldId id="269" r:id="rId20"/>
    <p:sldId id="303" r:id="rId21"/>
    <p:sldId id="270" r:id="rId22"/>
    <p:sldId id="366" r:id="rId23"/>
    <p:sldId id="324" r:id="rId24"/>
    <p:sldId id="325" r:id="rId25"/>
    <p:sldId id="326" r:id="rId26"/>
    <p:sldId id="28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8" autoAdjust="0"/>
    <p:restoredTop sz="94660"/>
  </p:normalViewPr>
  <p:slideViewPr>
    <p:cSldViewPr snapToGrid="0">
      <p:cViewPr>
        <p:scale>
          <a:sx n="91" d="100"/>
          <a:sy n="91" d="100"/>
        </p:scale>
        <p:origin x="-259" y="12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uy nguyen" userId="9e06b20191a0960f" providerId="LiveId" clId="{371D68F6-0771-4890-A7D1-16A2153A7711}"/>
    <pc:docChg chg="modSld">
      <pc:chgData name="thuy nguyen" userId="9e06b20191a0960f" providerId="LiveId" clId="{371D68F6-0771-4890-A7D1-16A2153A7711}" dt="2022-12-05T15:11:56.433" v="6"/>
      <pc:docMkLst>
        <pc:docMk/>
      </pc:docMkLst>
      <pc:sldChg chg="modSp mod modAnim">
        <pc:chgData name="thuy nguyen" userId="9e06b20191a0960f" providerId="LiveId" clId="{371D68F6-0771-4890-A7D1-16A2153A7711}" dt="2022-12-05T15:01:26.839" v="3" actId="20577"/>
        <pc:sldMkLst>
          <pc:docMk/>
          <pc:sldMk cId="1936554918" sldId="299"/>
        </pc:sldMkLst>
        <pc:spChg chg="mod">
          <ac:chgData name="thuy nguyen" userId="9e06b20191a0960f" providerId="LiveId" clId="{371D68F6-0771-4890-A7D1-16A2153A7711}" dt="2022-12-05T15:01:26.839" v="3" actId="20577"/>
          <ac:spMkLst>
            <pc:docMk/>
            <pc:sldMk cId="1936554918" sldId="299"/>
            <ac:spMk id="19" creationId="{00000000-0000-0000-0000-000000000000}"/>
          </ac:spMkLst>
        </pc:spChg>
      </pc:sldChg>
      <pc:sldChg chg="modAnim">
        <pc:chgData name="thuy nguyen" userId="9e06b20191a0960f" providerId="LiveId" clId="{371D68F6-0771-4890-A7D1-16A2153A7711}" dt="2022-12-05T15:11:56.433" v="6"/>
        <pc:sldMkLst>
          <pc:docMk/>
          <pc:sldMk cId="185446365" sldId="31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386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1F65FA-429F-4373-9479-4C6A1C9316A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Thầy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cô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gõ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mục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tiêu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theo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bài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giảng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của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mình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vào</a:t>
            </a:r>
            <a:r>
              <a:rPr lang="en-US" altLang="zh-CN" baseline="0" dirty="0"/>
              <a:t> ô text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701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ABEF33-434B-40DE-935B-300954A35B3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inpin heiti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inpin heiti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9977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44" y="198033"/>
            <a:ext cx="11823312" cy="64619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99797" y="318559"/>
            <a:ext cx="10972800" cy="466064"/>
          </a:xfrm>
        </p:spPr>
        <p:txBody>
          <a:bodyPr>
            <a:noAutofit/>
          </a:bodyPr>
          <a:lstStyle>
            <a:lvl1pPr algn="l">
              <a:defRPr sz="2665" b="0" i="0">
                <a:solidFill>
                  <a:schemeClr val="tx1">
                    <a:lumMod val="85000"/>
                    <a:lumOff val="1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defRPr>
            </a:lvl1pPr>
          </a:lstStyle>
          <a:p>
            <a:r>
              <a:rPr lang="zh-CN" altLang="en-US" dirty="0"/>
              <a:t>第一部分  点击此处输入您的标题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8" name="组合 7"/>
          <p:cNvGrpSpPr/>
          <p:nvPr userDrawn="1"/>
        </p:nvGrpSpPr>
        <p:grpSpPr>
          <a:xfrm>
            <a:off x="11232571" y="6282448"/>
            <a:ext cx="958165" cy="384043"/>
            <a:chOff x="8424428" y="4716750"/>
            <a:chExt cx="718624" cy="288032"/>
          </a:xfrm>
          <a:solidFill>
            <a:srgbClr val="BFBFBF"/>
          </a:solidFill>
        </p:grpSpPr>
        <p:sp>
          <p:nvSpPr>
            <p:cNvPr id="9" name="圆角矩形 8"/>
            <p:cNvSpPr/>
            <p:nvPr userDrawn="1"/>
          </p:nvSpPr>
          <p:spPr>
            <a:xfrm>
              <a:off x="8424428" y="4716750"/>
              <a:ext cx="468052" cy="28803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" name="矩形 9"/>
            <p:cNvSpPr/>
            <p:nvPr userDrawn="1"/>
          </p:nvSpPr>
          <p:spPr>
            <a:xfrm>
              <a:off x="8820472" y="4948014"/>
              <a:ext cx="322580" cy="567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1" name="TextBox 10"/>
          <p:cNvSpPr txBox="1"/>
          <p:nvPr userDrawn="1"/>
        </p:nvSpPr>
        <p:spPr>
          <a:xfrm>
            <a:off x="11300685" y="6248767"/>
            <a:ext cx="334010" cy="420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5E71900-10A2-4CC6-8A82-1659C4480C15}" type="slidenum">
              <a:rPr lang="zh-CN" altLang="en-US" sz="2135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‹#›</a:t>
            </a:fld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7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EFD8-2151-478C-9C1C-0545885223F3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5" y="364703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2624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6" y="357971"/>
            <a:ext cx="2325467" cy="1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7240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30618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796092B4-522C-54C6-37BC-203A8C699A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38038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s 8">
            <a:extLst>
              <a:ext uri="{FF2B5EF4-FFF2-40B4-BE49-F238E27FC236}">
                <a16:creationId xmlns:a16="http://schemas.microsoft.com/office/drawing/2014/main" xmlns="" id="{EB866A31-ECE4-A111-7C00-1372884997E7}"/>
              </a:ext>
            </a:extLst>
          </p:cNvPr>
          <p:cNvSpPr/>
          <p:nvPr userDrawn="1"/>
        </p:nvSpPr>
        <p:spPr>
          <a:xfrm>
            <a:off x="-55563" y="-3175"/>
            <a:ext cx="12323763" cy="6937375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729471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1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9916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6545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143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524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8" cy="63976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2160"/>
            </a:lvl1pPr>
            <a:lvl2pPr>
              <a:defRPr sz="1800"/>
            </a:lvl2pPr>
            <a:lvl3pPr>
              <a:defRPr sz="162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4"/>
            <a:ext cx="5389033" cy="63976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160"/>
            </a:lvl1pPr>
            <a:lvl2pPr>
              <a:defRPr sz="1800"/>
            </a:lvl2pPr>
            <a:lvl3pPr>
              <a:defRPr sz="162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0544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5416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9413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2"/>
            <a:ext cx="4011084" cy="116205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26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7585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26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7938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5527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969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74D81-BE9C-4C9D-8371-8BC208C7A872}" type="datetimeFigureOut">
              <a:rPr lang="zh-CN" altLang="en-US" smtClean="0"/>
              <a:t>2022/12/25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FEFD8-2151-478C-9C1C-0545885223F3}" type="datetimeFigureOut">
              <a:rPr lang="en-US" smtClean="0"/>
              <a:t>12/25/2022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B1172-D443-4544-A958-E06E27C02F4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C5C46-425D-4430-A476-AE35FFC52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C6A5E-20A7-4B6B-8099-2979AA3368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74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ctr" defTabSz="822960" rtl="0" eaLnBrk="1" latinLnBrk="0" hangingPunct="1"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8610" indent="-30861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1pPr>
      <a:lvl2pPr marL="669290" indent="-257810" algn="l" defTabSz="822960" rtl="0" eaLnBrk="1" latinLnBrk="0" hangingPunct="1">
        <a:spcBef>
          <a:spcPct val="24000"/>
        </a:spcBef>
        <a:buFont typeface="Arial" panose="020B0604020202020204" pitchFamily="34" charset="0"/>
        <a:buChar char="–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spcBef>
          <a:spcPct val="2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0.GIF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9.png"/><Relationship Id="rId17" Type="http://schemas.openxmlformats.org/officeDocument/2006/relationships/image" Target="../media/image14.GIF"/><Relationship Id="rId2" Type="http://schemas.microsoft.com/office/2007/relationships/media" Target="../media/media1.mp3"/><Relationship Id="rId16" Type="http://schemas.openxmlformats.org/officeDocument/2006/relationships/image" Target="../media/image13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8.png"/><Relationship Id="rId5" Type="http://schemas.microsoft.com/office/2007/relationships/media" Target="../media/media3.mp3"/><Relationship Id="rId15" Type="http://schemas.openxmlformats.org/officeDocument/2006/relationships/image" Target="../media/image12.png"/><Relationship Id="rId10" Type="http://schemas.openxmlformats.org/officeDocument/2006/relationships/audio" Target="../media/audio1.wav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10.GIF"/><Relationship Id="rId3" Type="http://schemas.microsoft.com/office/2007/relationships/media" Target="../media/media2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6.png"/><Relationship Id="rId17" Type="http://schemas.openxmlformats.org/officeDocument/2006/relationships/image" Target="../media/image14.GIF"/><Relationship Id="rId2" Type="http://schemas.microsoft.com/office/2007/relationships/media" Target="../media/media1.mp3"/><Relationship Id="rId16" Type="http://schemas.openxmlformats.org/officeDocument/2006/relationships/image" Target="../media/image13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15.png"/><Relationship Id="rId5" Type="http://schemas.microsoft.com/office/2007/relationships/media" Target="../media/media3.mp3"/><Relationship Id="rId15" Type="http://schemas.openxmlformats.org/officeDocument/2006/relationships/image" Target="../media/image12.png"/><Relationship Id="rId10" Type="http://schemas.openxmlformats.org/officeDocument/2006/relationships/audio" Target="../media/audio3.wav"/><Relationship Id="rId4" Type="http://schemas.openxmlformats.org/officeDocument/2006/relationships/audio" Target="../media/media2.mp3"/><Relationship Id="rId9" Type="http://schemas.openxmlformats.org/officeDocument/2006/relationships/audio" Target="../media/audio1.wav"/><Relationship Id="rId1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10.GIF"/><Relationship Id="rId3" Type="http://schemas.microsoft.com/office/2007/relationships/media" Target="../media/media2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7.png"/><Relationship Id="rId17" Type="http://schemas.openxmlformats.org/officeDocument/2006/relationships/image" Target="../media/image14.GIF"/><Relationship Id="rId2" Type="http://schemas.microsoft.com/office/2007/relationships/media" Target="../media/media1.mp3"/><Relationship Id="rId16" Type="http://schemas.openxmlformats.org/officeDocument/2006/relationships/image" Target="../media/image13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8.png"/><Relationship Id="rId5" Type="http://schemas.microsoft.com/office/2007/relationships/media" Target="../media/media3.mp3"/><Relationship Id="rId15" Type="http://schemas.openxmlformats.org/officeDocument/2006/relationships/image" Target="../media/image12.png"/><Relationship Id="rId10" Type="http://schemas.openxmlformats.org/officeDocument/2006/relationships/audio" Target="../media/audio3.wav"/><Relationship Id="rId4" Type="http://schemas.openxmlformats.org/officeDocument/2006/relationships/audio" Target="../media/media2.mp3"/><Relationship Id="rId9" Type="http://schemas.openxmlformats.org/officeDocument/2006/relationships/audio" Target="../media/audio1.wav"/><Relationship Id="rId1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10.GIF"/><Relationship Id="rId3" Type="http://schemas.microsoft.com/office/2007/relationships/media" Target="../media/media2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9.png"/><Relationship Id="rId17" Type="http://schemas.openxmlformats.org/officeDocument/2006/relationships/image" Target="../media/image14.GIF"/><Relationship Id="rId2" Type="http://schemas.microsoft.com/office/2007/relationships/media" Target="../media/media1.mp3"/><Relationship Id="rId16" Type="http://schemas.openxmlformats.org/officeDocument/2006/relationships/image" Target="../media/image13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18.png"/><Relationship Id="rId5" Type="http://schemas.microsoft.com/office/2007/relationships/media" Target="../media/media3.mp3"/><Relationship Id="rId15" Type="http://schemas.openxmlformats.org/officeDocument/2006/relationships/image" Target="../media/image12.png"/><Relationship Id="rId10" Type="http://schemas.openxmlformats.org/officeDocument/2006/relationships/audio" Target="../media/audio3.wav"/><Relationship Id="rId4" Type="http://schemas.openxmlformats.org/officeDocument/2006/relationships/audio" Target="../media/media2.mp3"/><Relationship Id="rId9" Type="http://schemas.openxmlformats.org/officeDocument/2006/relationships/audio" Target="../media/audio1.wav"/><Relationship Id="rId1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emf"/><Relationship Id="rId10" Type="http://schemas.openxmlformats.org/officeDocument/2006/relationships/image" Target="../media/image30.png"/><Relationship Id="rId4" Type="http://schemas.openxmlformats.org/officeDocument/2006/relationships/image" Target="../media/image24.emf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13" Type="http://schemas.microsoft.com/office/2007/relationships/hdphoto" Target="../media/hdphoto2.wdp"/><Relationship Id="rId18" Type="http://schemas.openxmlformats.org/officeDocument/2006/relationships/image" Target="../media/image50.png"/><Relationship Id="rId3" Type="http://schemas.openxmlformats.org/officeDocument/2006/relationships/image" Target="../media/image39.jpg"/><Relationship Id="rId7" Type="http://schemas.openxmlformats.org/officeDocument/2006/relationships/image" Target="../media/image43.jpg"/><Relationship Id="rId12" Type="http://schemas.openxmlformats.org/officeDocument/2006/relationships/image" Target="../media/image47.png"/><Relationship Id="rId17" Type="http://schemas.microsoft.com/office/2007/relationships/hdphoto" Target="../media/hdphoto4.wdp"/><Relationship Id="rId2" Type="http://schemas.openxmlformats.org/officeDocument/2006/relationships/image" Target="../media/image38.jp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2.jpg"/><Relationship Id="rId11" Type="http://schemas.microsoft.com/office/2007/relationships/hdphoto" Target="../media/hdphoto1.wdp"/><Relationship Id="rId5" Type="http://schemas.openxmlformats.org/officeDocument/2006/relationships/image" Target="../media/image41.jpg"/><Relationship Id="rId15" Type="http://schemas.microsoft.com/office/2007/relationships/hdphoto" Target="../media/hdphoto3.wdp"/><Relationship Id="rId10" Type="http://schemas.openxmlformats.org/officeDocument/2006/relationships/image" Target="../media/image46.png"/><Relationship Id="rId4" Type="http://schemas.openxmlformats.org/officeDocument/2006/relationships/image" Target="../media/image40.jpg"/><Relationship Id="rId9" Type="http://schemas.openxmlformats.org/officeDocument/2006/relationships/image" Target="../media/image45.jpg"/><Relationship Id="rId1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inh nen 127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84505" y="0"/>
            <a:ext cx="12192000" cy="7010400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13121" y="2575170"/>
            <a:ext cx="10668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 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vi-VN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OÁN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vi-VN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ỚP : </a:t>
            </a:r>
            <a:r>
              <a:rPr lang="vi-VN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  <a:endParaRPr lang="vi-VN" sz="3600" b="1" spc="50" dirty="0" smtClean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21585" y="813435"/>
            <a:ext cx="811847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UBND HU</a:t>
            </a:r>
            <a:r>
              <a:rPr lang="vi-VN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YỆN TRÀ BỒNG</a:t>
            </a:r>
          </a:p>
          <a:p>
            <a:pPr algn="ctr"/>
            <a:r>
              <a:rPr lang="vi-VN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TRÀ XUÂN </a:t>
            </a:r>
            <a:endParaRPr lang="en-US" sz="3200" b="1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9552" y="4317298"/>
            <a:ext cx="97404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</a:t>
            </a:r>
            <a:r>
              <a:rPr lang="vi-VN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ÁO VIÊN</a:t>
            </a:r>
            <a:r>
              <a:rPr lang="en-US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</a:t>
            </a:r>
            <a:r>
              <a:rPr lang="vi-VN" sz="44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ƯƠNG THỊ LAN</a:t>
            </a:r>
            <a:endParaRPr lang="en-US" sz="4400" b="1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7392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drawing&#10;&#10;Description automatically generated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267" y="2421839"/>
            <a:ext cx="813887" cy="1838103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49882" y="2432447"/>
            <a:ext cx="824873" cy="1885423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580" y="2293144"/>
            <a:ext cx="891755" cy="1245835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23" y="2293144"/>
            <a:ext cx="480385" cy="460208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09975" y="2122334"/>
            <a:ext cx="5490551" cy="3468343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3756891"/>
            <a:ext cx="457200" cy="4572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4384346"/>
            <a:ext cx="457200" cy="4572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217" y="894253"/>
            <a:ext cx="1139888" cy="1139888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727444" y="3538136"/>
            <a:ext cx="3960904" cy="62230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normalizeH="0" baseline="0" noProof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TRẠM</a:t>
            </a:r>
            <a:r>
              <a:rPr kumimoji="0" lang="en-US" sz="3600" b="1" i="0" u="none" strike="noStrike" kern="1200" normalizeH="0" noProof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XE BUÝT</a:t>
            </a:r>
            <a:endParaRPr kumimoji="0" lang="en-US" sz="3600" b="1" i="0" u="none" strike="noStrike" kern="1200" normalizeH="0" baseline="0" noProof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3" name="Fail! (sound effect)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4913066"/>
            <a:ext cx="457200" cy="457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27109" y="4335446"/>
            <a:ext cx="1657350" cy="218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SẢN PHẨM CỦA TRỢ GIẢNG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04896" y="4529273"/>
            <a:ext cx="1501775" cy="218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Design by Vo Van Xin Em</a:t>
            </a:r>
          </a:p>
        </p:txBody>
      </p:sp>
      <p:pic>
        <p:nvPicPr>
          <p:cNvPr id="12" name="Bike_Rides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3128927"/>
            <a:ext cx="457200" cy="4572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759938" y="5024017"/>
            <a:ext cx="1190625" cy="69151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4050" b="1" cap="none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PLAY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1201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6" grpId="0"/>
      <p:bldP spid="10" grpId="0"/>
      <p:bldP spid="19" grpId="0"/>
      <p:bldP spid="13" grpId="0"/>
      <p:bldP spid="1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37793" y="1466832"/>
            <a:ext cx="62776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Trò ch</a:t>
            </a:r>
            <a:r>
              <a:rPr lang="vi-VN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ơ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thích hợp cho </a:t>
            </a:r>
            <a:r>
              <a:rPr lang="en-US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kiểm tra bài cũ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hoặc </a:t>
            </a:r>
            <a:r>
              <a:rPr lang="en-US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củng cố bài học.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69776" y="1829327"/>
            <a:ext cx="761365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Nội dung trò chơi : </a:t>
            </a:r>
          </a:p>
          <a:p>
            <a:pPr algn="ctr"/>
            <a:r>
              <a:rPr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Học sinh trả lời đúng thì đ</a:t>
            </a:r>
            <a:r>
              <a:rPr lang="vi-VN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ư</a:t>
            </a:r>
            <a:r>
              <a:rPr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ợc lên xe còn không trả lời đúng thì ng</a:t>
            </a:r>
            <a:r>
              <a:rPr lang="vi-VN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ư</a:t>
            </a:r>
            <a:r>
              <a:rPr lang="en-US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ợc lại.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2270" y="3464581"/>
            <a:ext cx="505079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vi-VN" sz="120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ư</a:t>
            </a:r>
            <a:r>
              <a:rPr lang="en-US" sz="120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ớc 1 : </a:t>
            </a:r>
            <a:r>
              <a:rPr lang="en-US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Bấm vào màn hình đ</a:t>
            </a:r>
            <a:r>
              <a:rPr lang="vi-VN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ư</a:t>
            </a:r>
            <a:r>
              <a:rPr lang="en-US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ra đáp án sau khi học sinh trả lời xong.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62271" y="3887760"/>
            <a:ext cx="343725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vi-VN" sz="120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ư</a:t>
            </a:r>
            <a:r>
              <a:rPr lang="en-US" sz="120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ớc 2A : </a:t>
            </a:r>
            <a:r>
              <a:rPr lang="en-US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Nếu học sinh trả lời đúng thì bấm vào</a:t>
            </a:r>
          </a:p>
        </p:txBody>
      </p:sp>
      <p:sp>
        <p:nvSpPr>
          <p:cNvPr id="9" name="Arrow: Pentagon 8"/>
          <p:cNvSpPr/>
          <p:nvPr/>
        </p:nvSpPr>
        <p:spPr>
          <a:xfrm flipH="1">
            <a:off x="5976599" y="3805848"/>
            <a:ext cx="1300453" cy="440822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RIGHT</a:t>
            </a:r>
            <a:r>
              <a:rPr lang="en-US" sz="1050" b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/ĐÚNG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44223" y="3887760"/>
            <a:ext cx="174879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để mời học sinh lên xe.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734643" y="2506717"/>
            <a:ext cx="3314700" cy="69151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4050" b="1" cap="none" spc="0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Thao tác ch</a:t>
            </a:r>
            <a:r>
              <a:rPr lang="vi-VN" sz="4050" b="1" cap="none" spc="0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ơ</a:t>
            </a:r>
            <a:r>
              <a:rPr lang="en-US" sz="4050" b="1" cap="none" spc="0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i 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62270" y="4425944"/>
            <a:ext cx="327596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vi-VN" sz="120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ư</a:t>
            </a:r>
            <a:r>
              <a:rPr lang="en-US" sz="120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ớc 2B : </a:t>
            </a:r>
            <a:r>
              <a:rPr lang="en-US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Nếu học sinh trả lời sai thì bấm vào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45707" y="4425944"/>
            <a:ext cx="208216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học sinh không đ</a:t>
            </a:r>
            <a:r>
              <a:rPr lang="vi-VN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ư</a:t>
            </a:r>
            <a:r>
              <a:rPr lang="en-US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ợc lên xe.</a:t>
            </a:r>
          </a:p>
        </p:txBody>
      </p:sp>
      <p:sp>
        <p:nvSpPr>
          <p:cNvPr id="15" name="Arrow: Pentagon 14"/>
          <p:cNvSpPr/>
          <p:nvPr/>
        </p:nvSpPr>
        <p:spPr>
          <a:xfrm>
            <a:off x="5862818" y="4344032"/>
            <a:ext cx="1300453" cy="440822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WRONG</a:t>
            </a:r>
            <a:r>
              <a:rPr lang="en-US" sz="1050" b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/SAI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62270" y="4964128"/>
            <a:ext cx="379857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vi-VN" sz="120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ư</a:t>
            </a:r>
            <a:r>
              <a:rPr lang="en-US" sz="120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ớc 3 : </a:t>
            </a:r>
            <a:r>
              <a:rPr lang="en-US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Bấm vào màn hình để qua câu hỏi tiếp theo.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56684" y="5492302"/>
            <a:ext cx="309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1906" y="2426412"/>
            <a:ext cx="802025" cy="1868354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1906" y="2426412"/>
            <a:ext cx="797467" cy="1868354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580" y="2293144"/>
            <a:ext cx="891755" cy="1245835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23" y="2293144"/>
            <a:ext cx="480385" cy="460208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09975" y="2122334"/>
            <a:ext cx="5490551" cy="3468343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3756891"/>
            <a:ext cx="457200" cy="4572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4384346"/>
            <a:ext cx="457200" cy="4572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217" y="894253"/>
            <a:ext cx="1139888" cy="1139888"/>
          </a:xfrm>
          <a:prstGeom prst="rect">
            <a:avLst/>
          </a:prstGeom>
        </p:spPr>
      </p:pic>
      <p:sp>
        <p:nvSpPr>
          <p:cNvPr id="5" name="Speech Bubble: Rectangle 4"/>
          <p:cNvSpPr/>
          <p:nvPr/>
        </p:nvSpPr>
        <p:spPr>
          <a:xfrm>
            <a:off x="4639574" y="1412984"/>
            <a:ext cx="4136643" cy="880160"/>
          </a:xfrm>
          <a:prstGeom prst="wedgeRectCallout">
            <a:avLst>
              <a:gd name="adj1" fmla="val -28073"/>
              <a:gd name="adj2" fmla="val 90537"/>
            </a:avLst>
          </a:prstGeom>
          <a:solidFill>
            <a:schemeClr val="bg1">
              <a:alpha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83 - 68 =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40484" y="3665984"/>
            <a:ext cx="3960904" cy="57594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30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14" name="Arrow: Pentagon 13"/>
          <p:cNvSpPr/>
          <p:nvPr/>
        </p:nvSpPr>
        <p:spPr>
          <a:xfrm>
            <a:off x="9005693" y="5370266"/>
            <a:ext cx="1300453" cy="440822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002060"/>
                </a:solidFill>
              </a:rPr>
              <a:t>SAI</a:t>
            </a:r>
          </a:p>
        </p:txBody>
      </p:sp>
      <p:sp>
        <p:nvSpPr>
          <p:cNvPr id="27" name="Arrow: Pentagon 26"/>
          <p:cNvSpPr/>
          <p:nvPr/>
        </p:nvSpPr>
        <p:spPr>
          <a:xfrm flipH="1">
            <a:off x="7525407" y="5370266"/>
            <a:ext cx="1386766" cy="440822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002060"/>
                </a:solidFill>
              </a:rPr>
              <a:t>ĐÚNG</a:t>
            </a:r>
          </a:p>
        </p:txBody>
      </p:sp>
      <p:pic>
        <p:nvPicPr>
          <p:cNvPr id="4" name="Fail! (sound effect)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501180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L 0.15651 0.02639 " pathEditMode="relative" rAng="0" ptsTypes="AA">
                                      <p:cBhvr>
                                        <p:cTn id="43" dur="2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131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46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bldLvl="0" animBg="1"/>
      <p:bldP spid="5" grpId="1" bldLvl="0" animBg="1"/>
      <p:bldP spid="5" grpId="2" bldLvl="0" animBg="1"/>
      <p:bldP spid="26" grpId="0"/>
      <p:bldP spid="26" grpId="1"/>
      <p:bldP spid="26" grpId="2"/>
      <p:bldP spid="14" grpId="0" bldLvl="0" animBg="1"/>
      <p:bldP spid="14" grpId="1" bldLvl="0" animBg="1"/>
      <p:bldP spid="27" grpId="0" bldLvl="0" animBg="1"/>
      <p:bldP spid="27" grpId="1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8175" y="2475812"/>
            <a:ext cx="791912" cy="1788475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8175" y="2465663"/>
            <a:ext cx="789968" cy="1798625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580" y="2293144"/>
            <a:ext cx="891755" cy="1245835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23" y="2293144"/>
            <a:ext cx="480385" cy="460208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09975" y="2122334"/>
            <a:ext cx="5490551" cy="3468343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3756891"/>
            <a:ext cx="457200" cy="4572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4384346"/>
            <a:ext cx="457200" cy="4572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217" y="894253"/>
            <a:ext cx="1139888" cy="1139888"/>
          </a:xfrm>
          <a:prstGeom prst="rect">
            <a:avLst/>
          </a:prstGeom>
        </p:spPr>
      </p:pic>
      <p:sp>
        <p:nvSpPr>
          <p:cNvPr id="5" name="Speech Bubble: Rectangle 4"/>
          <p:cNvSpPr/>
          <p:nvPr/>
        </p:nvSpPr>
        <p:spPr>
          <a:xfrm>
            <a:off x="4639574" y="1412984"/>
            <a:ext cx="4136643" cy="880160"/>
          </a:xfrm>
          <a:prstGeom prst="wedgeRectCallout">
            <a:avLst>
              <a:gd name="adj1" fmla="val -28073"/>
              <a:gd name="adj2" fmla="val 90537"/>
            </a:avLst>
          </a:prstGeom>
          <a:solidFill>
            <a:schemeClr val="bg1">
              <a:alpha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25 + 5 =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40484" y="3665984"/>
            <a:ext cx="3960904" cy="57594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30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4" name="Arrow: Pentagon 13"/>
          <p:cNvSpPr/>
          <p:nvPr/>
        </p:nvSpPr>
        <p:spPr>
          <a:xfrm>
            <a:off x="8950818" y="5370266"/>
            <a:ext cx="1300453" cy="440822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002060"/>
                </a:solidFill>
              </a:rPr>
              <a:t>SAI</a:t>
            </a:r>
          </a:p>
        </p:txBody>
      </p:sp>
      <p:sp>
        <p:nvSpPr>
          <p:cNvPr id="27" name="Arrow: Pentagon 26"/>
          <p:cNvSpPr/>
          <p:nvPr/>
        </p:nvSpPr>
        <p:spPr>
          <a:xfrm flipH="1">
            <a:off x="7611720" y="5370266"/>
            <a:ext cx="1300453" cy="440822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002060"/>
                </a:solidFill>
              </a:rPr>
              <a:t>ĐÚNG</a:t>
            </a:r>
          </a:p>
        </p:txBody>
      </p:sp>
      <p:pic>
        <p:nvPicPr>
          <p:cNvPr id="4" name="Fail! (sound effect)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501180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07407E-6 L 0.15651 0.02638 " pathEditMode="relative" rAng="0" ptsTypes="AA">
                                      <p:cBhvr>
                                        <p:cTn id="43" dur="2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131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46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bldLvl="0" animBg="1"/>
      <p:bldP spid="5" grpId="1" bldLvl="0" animBg="1"/>
      <p:bldP spid="5" grpId="2" bldLvl="0" animBg="1"/>
      <p:bldP spid="26" grpId="0"/>
      <p:bldP spid="26" grpId="1"/>
      <p:bldP spid="26" grpId="2"/>
      <p:bldP spid="14" grpId="0" bldLvl="0" animBg="1"/>
      <p:bldP spid="14" grpId="1" bldLvl="0" animBg="1"/>
      <p:bldP spid="27" grpId="0" bldLvl="0" animBg="1"/>
      <p:bldP spid="27" grpId="1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8797" y="2407669"/>
            <a:ext cx="867710" cy="1862624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8798" y="2407313"/>
            <a:ext cx="865579" cy="1863272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580" y="2293144"/>
            <a:ext cx="891755" cy="1245835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23" y="2293144"/>
            <a:ext cx="480385" cy="460208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09975" y="2122334"/>
            <a:ext cx="5490551" cy="3468343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3756891"/>
            <a:ext cx="457200" cy="4572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4384346"/>
            <a:ext cx="457200" cy="4572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217" y="894253"/>
            <a:ext cx="1139888" cy="1139888"/>
          </a:xfrm>
          <a:prstGeom prst="rect">
            <a:avLst/>
          </a:prstGeom>
        </p:spPr>
      </p:pic>
      <p:sp>
        <p:nvSpPr>
          <p:cNvPr id="5" name="Speech Bubble: Rectangle 4"/>
          <p:cNvSpPr/>
          <p:nvPr/>
        </p:nvSpPr>
        <p:spPr>
          <a:xfrm>
            <a:off x="4639574" y="1412984"/>
            <a:ext cx="4136643" cy="880160"/>
          </a:xfrm>
          <a:prstGeom prst="wedgeRectCallout">
            <a:avLst>
              <a:gd name="adj1" fmla="val -28073"/>
              <a:gd name="adj2" fmla="val 90537"/>
            </a:avLst>
          </a:prstGeom>
          <a:solidFill>
            <a:schemeClr val="bg1">
              <a:alpha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 + 12 =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40484" y="3665984"/>
            <a:ext cx="3960904" cy="57594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30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14" name="Arrow: Pentagon 13"/>
          <p:cNvSpPr/>
          <p:nvPr/>
        </p:nvSpPr>
        <p:spPr>
          <a:xfrm>
            <a:off x="9005693" y="5370266"/>
            <a:ext cx="1300453" cy="440822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002060"/>
                </a:solidFill>
              </a:rPr>
              <a:t>SAI</a:t>
            </a:r>
          </a:p>
        </p:txBody>
      </p:sp>
      <p:sp>
        <p:nvSpPr>
          <p:cNvPr id="27" name="Arrow: Pentagon 26"/>
          <p:cNvSpPr/>
          <p:nvPr/>
        </p:nvSpPr>
        <p:spPr>
          <a:xfrm flipH="1">
            <a:off x="7611720" y="5370266"/>
            <a:ext cx="1300453" cy="440822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002060"/>
                </a:solidFill>
              </a:rPr>
              <a:t>ĐÚNG</a:t>
            </a:r>
          </a:p>
        </p:txBody>
      </p:sp>
      <p:pic>
        <p:nvPicPr>
          <p:cNvPr id="4" name="Fail! (sound effect)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34446" y="501180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59259E-6 L 0.15651 0.02639 " pathEditMode="relative" rAng="0" ptsTypes="AA">
                                      <p:cBhvr>
                                        <p:cTn id="43" dur="2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131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01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46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652"/>
                            </p:stCondLst>
                            <p:childTnLst>
                              <p:par>
                                <p:cTn id="68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152"/>
                            </p:stCondLst>
                            <p:childTnLst>
                              <p:par>
                                <p:cTn id="75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101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bldLvl="0" animBg="1"/>
      <p:bldP spid="5" grpId="1" bldLvl="0" animBg="1"/>
      <p:bldP spid="5" grpId="2" bldLvl="0" animBg="1"/>
      <p:bldP spid="26" grpId="0"/>
      <p:bldP spid="26" grpId="1"/>
      <p:bldP spid="26" grpId="2"/>
      <p:bldP spid="14" grpId="0" bldLvl="0" animBg="1"/>
      <p:bldP spid="14" grpId="1" bldLvl="0" animBg="1"/>
      <p:bldP spid="27" grpId="0" bldLvl="0" animBg="1"/>
      <p:bldP spid="27" grpId="1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900654" y="810456"/>
            <a:ext cx="8609130" cy="1384878"/>
            <a:chOff x="197963" y="5473122"/>
            <a:chExt cx="8609130" cy="1384878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58679" y="5473124"/>
              <a:ext cx="2160716" cy="1384875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963" y="5473125"/>
              <a:ext cx="2160716" cy="1384875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6377" y="5473122"/>
              <a:ext cx="2160716" cy="1384875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85661" y="5473123"/>
              <a:ext cx="2160716" cy="1384875"/>
            </a:xfrm>
            <a:prstGeom prst="rect">
              <a:avLst/>
            </a:prstGeom>
          </p:spPr>
        </p:pic>
      </p:grpSp>
      <p:sp>
        <p:nvSpPr>
          <p:cNvPr id="9" name="矩形 8"/>
          <p:cNvSpPr/>
          <p:nvPr/>
        </p:nvSpPr>
        <p:spPr>
          <a:xfrm>
            <a:off x="562707" y="5008964"/>
            <a:ext cx="11310425" cy="349647"/>
          </a:xfrm>
          <a:prstGeom prst="rect">
            <a:avLst/>
          </a:prstGeom>
          <a:solidFill>
            <a:srgbClr val="94BC7F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47420" y="2195195"/>
            <a:ext cx="8329295" cy="27152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800" b="1" i="1" spc="100" noProof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+mj-lt"/>
                <a:sym typeface="+mn-ea"/>
              </a:rPr>
              <a:t> Bài 25</a:t>
            </a:r>
            <a:r>
              <a:rPr lang="en-US" sz="4800" b="1" i="1" spc="100" noProof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+mj-lt"/>
                <a:sym typeface="+mn-ea"/>
              </a:rPr>
              <a:t>: Điểm</a:t>
            </a:r>
            <a:r>
              <a:rPr lang="en-US" sz="4800" b="1" i="1" spc="100" noProof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+mj-lt"/>
                <a:sym typeface="+mn-ea"/>
              </a:rPr>
              <a:t>, đoạn thẳng, đường thẳng, đường cong, ba điểm thẳng hàng</a:t>
            </a:r>
            <a:endParaRPr lang="zh-CN" altLang="en-US" sz="4800" b="1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4225" y="1023620"/>
            <a:ext cx="6563360" cy="58343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61306" y="-296"/>
            <a:ext cx="3401612" cy="3509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五角星 32"/>
          <p:cNvSpPr/>
          <p:nvPr/>
        </p:nvSpPr>
        <p:spPr>
          <a:xfrm rot="2121297">
            <a:off x="11780047" y="978714"/>
            <a:ext cx="334275" cy="375024"/>
          </a:xfrm>
          <a:prstGeom prst="star5">
            <a:avLst>
              <a:gd name="adj" fmla="val 28548"/>
              <a:gd name="hf" fmla="val 105146"/>
              <a:gd name="vf" fmla="val 110557"/>
            </a:avLst>
          </a:prstGeom>
          <a:pattFill prst="ltDnDiag">
            <a:fgClr>
              <a:srgbClr val="00B0F0"/>
            </a:fgClr>
            <a:bgClr>
              <a:srgbClr val="FCFFD9"/>
            </a:bgClr>
          </a:patt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五角星 36"/>
          <p:cNvSpPr/>
          <p:nvPr/>
        </p:nvSpPr>
        <p:spPr>
          <a:xfrm rot="2755789">
            <a:off x="9975604" y="116091"/>
            <a:ext cx="286011" cy="286011"/>
          </a:xfrm>
          <a:prstGeom prst="star5">
            <a:avLst>
              <a:gd name="adj" fmla="val 26277"/>
              <a:gd name="hf" fmla="val 105146"/>
              <a:gd name="vf" fmla="val 110557"/>
            </a:avLst>
          </a:prstGeom>
          <a:pattFill prst="ltDnDiag">
            <a:fgClr>
              <a:srgbClr val="EB3A03"/>
            </a:fgClr>
            <a:bgClr>
              <a:srgbClr val="FCFFD9"/>
            </a:bgClr>
          </a:pattFill>
          <a:ln>
            <a:solidFill>
              <a:srgbClr val="EB3A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五角星 35"/>
          <p:cNvSpPr/>
          <p:nvPr/>
        </p:nvSpPr>
        <p:spPr>
          <a:xfrm rot="19384917">
            <a:off x="10695818" y="37778"/>
            <a:ext cx="620833" cy="620833"/>
          </a:xfrm>
          <a:prstGeom prst="star5">
            <a:avLst>
              <a:gd name="adj" fmla="val 25251"/>
              <a:gd name="hf" fmla="val 105146"/>
              <a:gd name="vf" fmla="val 110557"/>
            </a:avLst>
          </a:prstGeom>
          <a:pattFill prst="ltDnDiag">
            <a:fgClr>
              <a:srgbClr val="00B050"/>
            </a:fgClr>
            <a:bgClr>
              <a:srgbClr val="FCFFD9"/>
            </a:bgClr>
          </a:patt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五角星 34"/>
          <p:cNvSpPr/>
          <p:nvPr/>
        </p:nvSpPr>
        <p:spPr>
          <a:xfrm rot="337835">
            <a:off x="11567479" y="-56956"/>
            <a:ext cx="632109" cy="632109"/>
          </a:xfrm>
          <a:prstGeom prst="star5">
            <a:avLst>
              <a:gd name="adj" fmla="val 30106"/>
              <a:gd name="hf" fmla="val 105146"/>
              <a:gd name="vf" fmla="val 110557"/>
            </a:avLst>
          </a:prstGeom>
          <a:pattFill prst="ltDnDiag">
            <a:fgClr>
              <a:srgbClr val="FFC000"/>
            </a:fgClr>
            <a:bgClr>
              <a:srgbClr val="FCFFD9"/>
            </a:bgClr>
          </a:patt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五角星 36"/>
          <p:cNvSpPr/>
          <p:nvPr/>
        </p:nvSpPr>
        <p:spPr>
          <a:xfrm rot="20248740">
            <a:off x="11665226" y="1623417"/>
            <a:ext cx="505484" cy="485649"/>
          </a:xfrm>
          <a:prstGeom prst="star5">
            <a:avLst>
              <a:gd name="adj" fmla="val 26277"/>
              <a:gd name="hf" fmla="val 105146"/>
              <a:gd name="vf" fmla="val 110557"/>
            </a:avLst>
          </a:prstGeom>
          <a:pattFill prst="ltDnDiag">
            <a:fgClr>
              <a:srgbClr val="EB3A03"/>
            </a:fgClr>
            <a:bgClr>
              <a:srgbClr val="FCFFD9"/>
            </a:bgClr>
          </a:pattFill>
          <a:ln>
            <a:solidFill>
              <a:srgbClr val="EB3A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/>
          <a:srcRect l="7607" t="9720" r="7737" b="54882"/>
          <a:stretch/>
        </p:blipFill>
        <p:spPr>
          <a:xfrm>
            <a:off x="-19050" y="5753100"/>
            <a:ext cx="12211050" cy="1104900"/>
          </a:xfrm>
          <a:prstGeom prst="rect">
            <a:avLst/>
          </a:prstGeom>
        </p:spPr>
      </p:pic>
      <p:pic>
        <p:nvPicPr>
          <p:cNvPr id="32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725" y="4548923"/>
            <a:ext cx="1670928" cy="218190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8016" y="4778663"/>
            <a:ext cx="1504954" cy="2079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" name="文本框 22">
            <a:extLst>
              <a:ext uri="{FF2B5EF4-FFF2-40B4-BE49-F238E27FC236}">
                <a16:creationId xmlns:a16="http://schemas.microsoft.com/office/drawing/2014/main" xmlns="" id="{8E852256-A333-49D6-ADCD-2215C66790B1}"/>
              </a:ext>
            </a:extLst>
          </p:cNvPr>
          <p:cNvSpPr txBox="1"/>
          <p:nvPr/>
        </p:nvSpPr>
        <p:spPr>
          <a:xfrm>
            <a:off x="4824944" y="142973"/>
            <a:ext cx="3196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err="1">
                <a:solidFill>
                  <a:srgbClr val="FF0000"/>
                </a:solidFill>
                <a:latin typeface="Times New Roman" panose="02020603050405020304" pitchFamily="18" charset="0"/>
                <a:ea typeface="思源黑体 CN Bold" panose="020B0800000000000000" pitchFamily="34" charset="-122"/>
                <a:cs typeface="Times New Roman" panose="02020603050405020304" pitchFamily="18" charset="0"/>
              </a:rPr>
              <a:t>Mục</a:t>
            </a: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思源黑体 CN Bold" panose="020B0800000000000000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latin typeface="Times New Roman" panose="02020603050405020304" pitchFamily="18" charset="0"/>
                <a:ea typeface="思源黑体 CN Bold" panose="020B0800000000000000" pitchFamily="34" charset="-122"/>
                <a:cs typeface="Times New Roman" panose="02020603050405020304" pitchFamily="18" charset="0"/>
              </a:rPr>
              <a:t>tiêu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ea typeface="思源黑体 CN Bold" panose="020B0800000000000000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AC28F713-904E-4259-9070-57BE1EFD4B24}"/>
              </a:ext>
            </a:extLst>
          </p:cNvPr>
          <p:cNvGrpSpPr/>
          <p:nvPr/>
        </p:nvGrpSpPr>
        <p:grpSpPr>
          <a:xfrm>
            <a:off x="1013200" y="1132318"/>
            <a:ext cx="10206257" cy="793734"/>
            <a:chOff x="774356" y="888444"/>
            <a:chExt cx="10206257" cy="793734"/>
          </a:xfrm>
        </p:grpSpPr>
        <p:grpSp>
          <p:nvGrpSpPr>
            <p:cNvPr id="6" name="Group 5"/>
            <p:cNvGrpSpPr/>
            <p:nvPr/>
          </p:nvGrpSpPr>
          <p:grpSpPr>
            <a:xfrm>
              <a:off x="774356" y="888444"/>
              <a:ext cx="1085297" cy="714672"/>
              <a:chOff x="2485459" y="1975436"/>
              <a:chExt cx="1772914" cy="1393004"/>
            </a:xfrm>
          </p:grpSpPr>
          <p:pic>
            <p:nvPicPr>
              <p:cNvPr id="15" name="图片 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85459" y="1975436"/>
                <a:ext cx="1772914" cy="1393004"/>
              </a:xfrm>
              <a:prstGeom prst="rect">
                <a:avLst/>
              </a:prstGeom>
            </p:spPr>
          </p:pic>
          <p:pic>
            <p:nvPicPr>
              <p:cNvPr id="16" name="图片 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74444" y="2576026"/>
                <a:ext cx="341348" cy="792414"/>
              </a:xfrm>
              <a:prstGeom prst="rect">
                <a:avLst/>
              </a:prstGeom>
            </p:spPr>
          </p:pic>
          <p:pic>
            <p:nvPicPr>
              <p:cNvPr id="18" name="图片 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69695" y="2331298"/>
                <a:ext cx="596041" cy="841269"/>
              </a:xfrm>
              <a:prstGeom prst="rect">
                <a:avLst/>
              </a:prstGeom>
            </p:spPr>
          </p:pic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14B26D2C-1BC9-4238-BC4C-795267AEDD6F}"/>
                </a:ext>
              </a:extLst>
            </p:cNvPr>
            <p:cNvSpPr txBox="1"/>
            <p:nvPr/>
          </p:nvSpPr>
          <p:spPr>
            <a:xfrm>
              <a:off x="2075533" y="1003851"/>
              <a:ext cx="8905080" cy="678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just">
                <a:lnSpc>
                  <a:spcPct val="115000"/>
                </a:lnSpc>
                <a:spcBef>
                  <a:spcPts val="700"/>
                </a:spcBef>
                <a:spcAft>
                  <a:spcPts val="700"/>
                </a:spcAft>
              </a:pPr>
              <a:r>
                <a:rPr lang="fr-FR" sz="3600" b="1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Nhận biết được điểm, đoạn thẳng</a:t>
              </a:r>
              <a:endParaRPr lang="en-US" sz="3600" b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4C1EF139-4416-44FF-AC02-49D6B4DBE8EA}"/>
              </a:ext>
            </a:extLst>
          </p:cNvPr>
          <p:cNvGrpSpPr/>
          <p:nvPr/>
        </p:nvGrpSpPr>
        <p:grpSpPr>
          <a:xfrm>
            <a:off x="1766889" y="2356362"/>
            <a:ext cx="10209001" cy="878597"/>
            <a:chOff x="752655" y="2065203"/>
            <a:chExt cx="10209001" cy="878597"/>
          </a:xfrm>
        </p:grpSpPr>
        <p:grpSp>
          <p:nvGrpSpPr>
            <p:cNvPr id="22" name="Group 21"/>
            <p:cNvGrpSpPr/>
            <p:nvPr/>
          </p:nvGrpSpPr>
          <p:grpSpPr>
            <a:xfrm>
              <a:off x="752655" y="2065203"/>
              <a:ext cx="1085297" cy="714672"/>
              <a:chOff x="5056546" y="1975436"/>
              <a:chExt cx="1772914" cy="1393004"/>
            </a:xfrm>
          </p:grpSpPr>
          <p:pic>
            <p:nvPicPr>
              <p:cNvPr id="14" name="图片 11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56546" y="1975436"/>
                <a:ext cx="1772914" cy="1393004"/>
              </a:xfrm>
              <a:prstGeom prst="rect">
                <a:avLst/>
              </a:prstGeom>
            </p:spPr>
          </p:pic>
          <p:pic>
            <p:nvPicPr>
              <p:cNvPr id="17" name="图片 3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69550" y="2383789"/>
                <a:ext cx="455161" cy="736288"/>
              </a:xfrm>
              <a:prstGeom prst="rect">
                <a:avLst/>
              </a:prstGeom>
            </p:spPr>
          </p:pic>
          <p:pic>
            <p:nvPicPr>
              <p:cNvPr id="20" name="图片 5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42409" y="2576026"/>
                <a:ext cx="469353" cy="792414"/>
              </a:xfrm>
              <a:prstGeom prst="rect">
                <a:avLst/>
              </a:prstGeom>
            </p:spPr>
          </p:pic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D4F928FB-968A-4666-9173-178A617D7C9E}"/>
                </a:ext>
              </a:extLst>
            </p:cNvPr>
            <p:cNvSpPr txBox="1"/>
            <p:nvPr/>
          </p:nvSpPr>
          <p:spPr>
            <a:xfrm>
              <a:off x="2056576" y="2297469"/>
              <a:ext cx="89050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Đọc</a:t>
              </a:r>
              <a:r>
                <a:rPr lang="en-US" sz="3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tên</a:t>
              </a:r>
              <a:r>
                <a:rPr lang="en-US" sz="3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được</a:t>
              </a:r>
              <a:r>
                <a:rPr lang="en-US" sz="3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điểm</a:t>
              </a:r>
              <a:r>
                <a:rPr lang="en-US" sz="3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3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đoạn</a:t>
              </a:r>
              <a:r>
                <a:rPr lang="en-US" sz="3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thẳng</a:t>
              </a:r>
              <a:r>
                <a:rPr lang="en-US" sz="3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cho</a:t>
              </a:r>
              <a:r>
                <a:rPr lang="en-US" sz="3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trước</a:t>
              </a:r>
              <a:r>
                <a:rPr lang="en-US" sz="3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24926BE0-6FEB-4035-95CC-8282BD1C87A0}"/>
              </a:ext>
            </a:extLst>
          </p:cNvPr>
          <p:cNvGrpSpPr/>
          <p:nvPr/>
        </p:nvGrpSpPr>
        <p:grpSpPr>
          <a:xfrm>
            <a:off x="2780136" y="3669721"/>
            <a:ext cx="10126397" cy="830019"/>
            <a:chOff x="778314" y="3315253"/>
            <a:chExt cx="10126397" cy="830019"/>
          </a:xfrm>
        </p:grpSpPr>
        <p:grpSp>
          <p:nvGrpSpPr>
            <p:cNvPr id="23" name="Group 22"/>
            <p:cNvGrpSpPr/>
            <p:nvPr/>
          </p:nvGrpSpPr>
          <p:grpSpPr>
            <a:xfrm>
              <a:off x="778314" y="3315253"/>
              <a:ext cx="1085297" cy="714672"/>
              <a:chOff x="8317164" y="2100522"/>
              <a:chExt cx="1772914" cy="1393004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17164" y="2100522"/>
                <a:ext cx="1772914" cy="1393004"/>
              </a:xfrm>
              <a:prstGeom prst="rect">
                <a:avLst/>
              </a:prstGeom>
            </p:spPr>
          </p:pic>
          <p:pic>
            <p:nvPicPr>
              <p:cNvPr id="19" name="图片 10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39363" y="2383789"/>
                <a:ext cx="560164" cy="826471"/>
              </a:xfrm>
              <a:prstGeom prst="rect">
                <a:avLst/>
              </a:prstGeom>
            </p:spPr>
          </p:pic>
          <p:pic>
            <p:nvPicPr>
              <p:cNvPr id="21" name="图片 13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02645" y="2582875"/>
                <a:ext cx="560786" cy="865560"/>
              </a:xfrm>
              <a:prstGeom prst="rect">
                <a:avLst/>
              </a:prstGeom>
            </p:spPr>
          </p:pic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4EB37731-1288-4647-AC02-0AF79C340C8B}"/>
                </a:ext>
              </a:extLst>
            </p:cNvPr>
            <p:cNvSpPr txBox="1"/>
            <p:nvPr/>
          </p:nvSpPr>
          <p:spPr>
            <a:xfrm>
              <a:off x="1999631" y="3498941"/>
              <a:ext cx="89050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0EB8E21-F2F2-BF21-FE0D-58C1D61A393A}"/>
              </a:ext>
            </a:extLst>
          </p:cNvPr>
          <p:cNvSpPr txBox="1"/>
          <p:nvPr/>
        </p:nvSpPr>
        <p:spPr>
          <a:xfrm>
            <a:off x="3928557" y="3611156"/>
            <a:ext cx="80747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3600" b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fr-FR" sz="3600" b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iải quyết được một số vấn đề thực tiễn đơn giản liên quan đến hình phẳng.</a:t>
            </a:r>
            <a:endParaRPr lang="en-US" sz="3600" b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4636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625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CCFF"/>
                                      </p:to>
                                    </p:animClr>
                                    <p:animClr clrSpc="rgb" dir="cw">
                                      <p:cBhvr>
                                        <p:cTn id="15" dur="625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CCFF"/>
                                      </p:to>
                                    </p:animClr>
                                    <p:set>
                                      <p:cBhvr>
                                        <p:cTn id="16" dur="625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625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625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6699"/>
                                      </p:to>
                                    </p:animClr>
                                    <p:animClr clrSpc="rgb" dir="cw">
                                      <p:cBhvr>
                                        <p:cTn id="23" dur="625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99"/>
                                      </p:to>
                                    </p:animClr>
                                    <p:set>
                                      <p:cBhvr>
                                        <p:cTn id="24" dur="625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625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625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FF66"/>
                                      </p:to>
                                    </p:animClr>
                                    <p:animClr clrSpc="rgb" dir="cw">
                                      <p:cBhvr>
                                        <p:cTn id="31" dur="625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FF66"/>
                                      </p:to>
                                    </p:animClr>
                                    <p:set>
                                      <p:cBhvr>
                                        <p:cTn id="32" dur="625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625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9" dur="5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" dur="5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625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6699"/>
                                      </p:to>
                                    </p:animClr>
                                    <p:animClr clrSpc="rgb" dir="cw">
                                      <p:cBhvr>
                                        <p:cTn id="47" dur="625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99"/>
                                      </p:to>
                                    </p:animClr>
                                    <p:set>
                                      <p:cBhvr>
                                        <p:cTn id="48" dur="625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625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2" presetClass="emph" presetSubtype="0" repeatCount="999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32" presetClass="emph" presetSubtype="0" repeatCount="999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5" grpId="1" bldLvl="0" animBg="1"/>
      <p:bldP spid="27" grpId="0" bldLvl="0" animBg="1"/>
      <p:bldP spid="27" grpId="1" bldLvl="0" animBg="1"/>
      <p:bldP spid="28" grpId="0" bldLvl="0" animBg="1"/>
      <p:bldP spid="28" grpId="1" bldLvl="0" animBg="1"/>
      <p:bldP spid="29" grpId="0" bldLvl="0" animBg="1"/>
      <p:bldP spid="29" grpId="1" bldLvl="0" animBg="1"/>
      <p:bldP spid="30" grpId="0" bldLvl="0" animBg="1"/>
      <p:bldP spid="30" grpId="1" bldLvl="0" animBg="1"/>
      <p:bldP spid="2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ownloads\garden-im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6581" y="0"/>
            <a:ext cx="164960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1200" y="2286001"/>
            <a:ext cx="10363200" cy="1470025"/>
          </a:xfrm>
        </p:spPr>
        <p:txBody>
          <a:bodyPr>
            <a:noAutofit/>
          </a:bodyPr>
          <a:lstStyle/>
          <a:p>
            <a:r>
              <a:rPr lang="en-US" sz="9600" dirty="0" err="1">
                <a:solidFill>
                  <a:srgbClr val="FF0000"/>
                </a:solidFill>
                <a:latin typeface="HoloLens MDL2 Assets" pitchFamily="18" charset="0"/>
              </a:rPr>
              <a:t>Khám</a:t>
            </a:r>
            <a:r>
              <a:rPr lang="en-US" sz="9600" dirty="0">
                <a:solidFill>
                  <a:srgbClr val="FF0000"/>
                </a:solidFill>
                <a:latin typeface="HoloLens MDL2 Assets" pitchFamily="18" charset="0"/>
              </a:rPr>
              <a:t> </a:t>
            </a:r>
            <a:r>
              <a:rPr lang="en-US" sz="9600" dirty="0" err="1">
                <a:solidFill>
                  <a:srgbClr val="FF0000"/>
                </a:solidFill>
                <a:latin typeface="HoloLens MDL2 Assets" pitchFamily="18" charset="0"/>
              </a:rPr>
              <a:t>phá</a:t>
            </a:r>
            <a:endParaRPr lang="en-US" sz="9600" dirty="0">
              <a:solidFill>
                <a:srgbClr val="FF0000"/>
              </a:solidFill>
              <a:latin typeface="HoloLens MDL2 Asset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2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54593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279" y="70055"/>
            <a:ext cx="9362505" cy="7109445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265759" y="1306560"/>
            <a:ext cx="1199150" cy="141354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0409" y="1433870"/>
            <a:ext cx="11754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anose="02020603050405020304" pitchFamily="18" charset="0"/>
              </a:rPr>
              <a:t>Vở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0">
                <a:solidFill>
                  <a:srgbClr val="FF0000"/>
                </a:solidFill>
                <a:latin typeface="HP001 4H" panose="020B0603050302020204" pitchFamily="34" charset="0"/>
                <a:cs typeface="Times New Roman" panose="02020603050405020304" pitchFamily="18" charset="0"/>
              </a:rPr>
              <a:t>Toán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H" panose="020B0603050302020204" pitchFamily="34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6" name="图片 40964" descr="1-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74" y="-52495"/>
            <a:ext cx="13271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379BCA2-1E9C-009F-6C38-4951FE78B652}"/>
              </a:ext>
            </a:extLst>
          </p:cNvPr>
          <p:cNvSpPr txBox="1"/>
          <p:nvPr/>
        </p:nvSpPr>
        <p:spPr>
          <a:xfrm>
            <a:off x="2904023" y="452424"/>
            <a:ext cx="863542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3600" b="1">
                <a:latin typeface="HP001 4 hàng" panose="020B0603050302020204" pitchFamily="34" charset="0"/>
                <a:cs typeface="Times New Roman" panose="02020603050405020304" pitchFamily="18" charset="0"/>
              </a:rPr>
              <a:t>Thứ ba, ngày 06 tháng 12 năm 2022</a:t>
            </a:r>
          </a:p>
          <a:p>
            <a:pPr marL="0" indent="0" algn="ctr">
              <a:buNone/>
            </a:pPr>
            <a:r>
              <a:rPr lang="en-US" sz="3600" b="1" u="sng">
                <a:latin typeface="HP001 4 hàng" panose="020B0603050302020204" pitchFamily="34" charset="0"/>
                <a:cs typeface="Times New Roman" panose="02020603050405020304" pitchFamily="18" charset="0"/>
              </a:rPr>
              <a:t>Toán</a:t>
            </a:r>
          </a:p>
          <a:p>
            <a:pPr marL="0" indent="0" algn="ctr">
              <a:buNone/>
            </a:pPr>
            <a:endParaRPr lang="en-US" sz="3600" b="1" u="sng"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3600" b="1" i="1" spc="100" noProof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anose="02020603050405020304" pitchFamily="18" charset="0"/>
                <a:sym typeface="+mn-ea"/>
              </a:rPr>
              <a:t> </a:t>
            </a:r>
            <a:endParaRPr lang="zh-CN" altLang="en-US" sz="3600" b="1">
              <a:solidFill>
                <a:schemeClr val="bg2">
                  <a:lumMod val="75000"/>
                </a:schemeClr>
              </a:solidFill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9FB8309-2D0C-1FA1-6606-BFAF6833EF11}"/>
              </a:ext>
            </a:extLst>
          </p:cNvPr>
          <p:cNvSpPr txBox="1"/>
          <p:nvPr/>
        </p:nvSpPr>
        <p:spPr>
          <a:xfrm>
            <a:off x="5170660" y="1690168"/>
            <a:ext cx="6349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100" noProof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Times New Roman" panose="02020603050405020304" pitchFamily="18" charset="0"/>
                <a:sym typeface="+mn-ea"/>
              </a:rPr>
              <a:t>Điểm, đoạn thẳng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282977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62890"/>
            <a:ext cx="2598420" cy="1143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65" y="636032"/>
            <a:ext cx="11821070" cy="60913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404C5A8-CC31-4446-DDB4-3EDF2BC03B9E}"/>
              </a:ext>
            </a:extLst>
          </p:cNvPr>
          <p:cNvSpPr/>
          <p:nvPr/>
        </p:nvSpPr>
        <p:spPr>
          <a:xfrm>
            <a:off x="3799840" y="3046548"/>
            <a:ext cx="7548880" cy="38114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3607" y="636771"/>
            <a:ext cx="4762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</a:rPr>
              <a:t>Điểm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</a:rPr>
              <a:t>đoạn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</a:rPr>
              <a:t>thẳng</a:t>
            </a:r>
            <a:endParaRPr lang="en-US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171700" y="1489710"/>
            <a:ext cx="7733030" cy="729615"/>
            <a:chOff x="2171700" y="1489710"/>
            <a:chExt cx="7733030" cy="729615"/>
          </a:xfrm>
        </p:grpSpPr>
        <p:sp>
          <p:nvSpPr>
            <p:cNvPr id="5" name="Oval 4"/>
            <p:cNvSpPr/>
            <p:nvPr/>
          </p:nvSpPr>
          <p:spPr>
            <a:xfrm>
              <a:off x="2171700" y="1490189"/>
              <a:ext cx="68580" cy="685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9836150" y="1489710"/>
              <a:ext cx="68580" cy="685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Isosceles Triangle 5"/>
            <p:cNvSpPr/>
            <p:nvPr/>
          </p:nvSpPr>
          <p:spPr>
            <a:xfrm rot="10800000">
              <a:off x="2733674" y="1524000"/>
              <a:ext cx="806577" cy="695325"/>
            </a:xfrm>
            <a:prstGeom prst="triangle">
              <a:avLst/>
            </a:prstGeom>
            <a:blipFill>
              <a:blip r:embed="rId2"/>
              <a:stretch>
                <a:fillRect/>
              </a:stretch>
            </a:blipFill>
            <a:ln>
              <a:solidFill>
                <a:srgbClr val="D6E3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rot="10800000">
              <a:off x="8379713" y="1524000"/>
              <a:ext cx="806577" cy="695325"/>
            </a:xfrm>
            <a:prstGeom prst="triangl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rgbClr val="D6E3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Isosceles Triangle 9"/>
            <p:cNvSpPr/>
            <p:nvPr/>
          </p:nvSpPr>
          <p:spPr>
            <a:xfrm rot="10800000">
              <a:off x="4346828" y="1524000"/>
              <a:ext cx="806577" cy="695325"/>
            </a:xfrm>
            <a:prstGeom prst="triangle">
              <a:avLst/>
            </a:prstGeom>
            <a:blipFill>
              <a:blip r:embed="rId4"/>
              <a:stretch>
                <a:fillRect/>
              </a:stretch>
            </a:blipFill>
            <a:ln>
              <a:solidFill>
                <a:srgbClr val="D6E3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Isosceles Triangle 10"/>
            <p:cNvSpPr/>
            <p:nvPr/>
          </p:nvSpPr>
          <p:spPr>
            <a:xfrm rot="10800000">
              <a:off x="5153405" y="1524000"/>
              <a:ext cx="806577" cy="695325"/>
            </a:xfrm>
            <a:prstGeom prst="triangle">
              <a:avLst/>
            </a:prstGeom>
            <a:blipFill>
              <a:blip r:embed="rId5"/>
              <a:stretch>
                <a:fillRect/>
              </a:stretch>
            </a:blipFill>
            <a:ln>
              <a:solidFill>
                <a:srgbClr val="D6E3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12"/>
            <p:cNvSpPr/>
            <p:nvPr/>
          </p:nvSpPr>
          <p:spPr>
            <a:xfrm rot="10800000">
              <a:off x="5959982" y="1524000"/>
              <a:ext cx="806577" cy="695325"/>
            </a:xfrm>
            <a:prstGeom prst="triangle">
              <a:avLst/>
            </a:prstGeom>
            <a:blipFill>
              <a:blip r:embed="rId6"/>
              <a:stretch>
                <a:fillRect/>
              </a:stretch>
            </a:blipFill>
            <a:ln>
              <a:solidFill>
                <a:srgbClr val="D6E3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Isosceles Triangle 13"/>
            <p:cNvSpPr/>
            <p:nvPr/>
          </p:nvSpPr>
          <p:spPr>
            <a:xfrm rot="10800000">
              <a:off x="6766559" y="1524000"/>
              <a:ext cx="806577" cy="695325"/>
            </a:xfrm>
            <a:prstGeom prst="triangle">
              <a:avLst/>
            </a:prstGeom>
            <a:blipFill>
              <a:blip r:embed="rId7"/>
              <a:stretch>
                <a:fillRect/>
              </a:stretch>
            </a:blipFill>
            <a:ln>
              <a:solidFill>
                <a:srgbClr val="D6E3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Isosceles Triangle 14"/>
            <p:cNvSpPr/>
            <p:nvPr/>
          </p:nvSpPr>
          <p:spPr>
            <a:xfrm rot="10800000">
              <a:off x="7573136" y="1524000"/>
              <a:ext cx="806577" cy="695325"/>
            </a:xfrm>
            <a:prstGeom prst="triangle">
              <a:avLst/>
            </a:prstGeom>
            <a:blipFill>
              <a:blip r:embed="rId8"/>
              <a:stretch>
                <a:fillRect/>
              </a:stretch>
            </a:blipFill>
            <a:ln>
              <a:solidFill>
                <a:srgbClr val="D6E3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/>
            <p:cNvSpPr/>
            <p:nvPr/>
          </p:nvSpPr>
          <p:spPr>
            <a:xfrm rot="10800000">
              <a:off x="3540251" y="1524000"/>
              <a:ext cx="806577" cy="695325"/>
            </a:xfrm>
            <a:prstGeom prst="triangle">
              <a:avLst/>
            </a:prstGeom>
            <a:blipFill>
              <a:blip r:embed="rId9"/>
              <a:stretch>
                <a:fillRect/>
              </a:stretch>
            </a:blipFill>
            <a:ln>
              <a:solidFill>
                <a:srgbClr val="D6E3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2209800" y="1524000"/>
              <a:ext cx="7645400" cy="0"/>
            </a:xfrm>
            <a:prstGeom prst="line">
              <a:avLst/>
            </a:prstGeom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8" name="Picture 4" descr="Nail Cartoon High Res Stock Images | Shutterstock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8214" b="72857" l="24231" r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94" t="19132" r="23060" b="25902"/>
          <a:stretch/>
        </p:blipFill>
        <p:spPr bwMode="auto">
          <a:xfrm>
            <a:off x="1977614" y="1263520"/>
            <a:ext cx="262666" cy="29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Nail Cartoon High Res Stock Images | Shutterstock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8214" b="72857" l="24231" r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94" t="19132" r="23060" b="25902"/>
          <a:stretch/>
        </p:blipFill>
        <p:spPr bwMode="auto">
          <a:xfrm rot="4889923">
            <a:off x="9862378" y="1259227"/>
            <a:ext cx="262666" cy="29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18"/>
          <p:cNvSpPr/>
          <p:nvPr/>
        </p:nvSpPr>
        <p:spPr>
          <a:xfrm>
            <a:off x="759304" y="2415268"/>
            <a:ext cx="4394101" cy="115089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</a:rPr>
              <a:t>Đầu mỗi chiếc đinh là 1 điểm</a:t>
            </a:r>
          </a:p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</a:rPr>
              <a:t>Dây </a:t>
            </a:r>
            <a:r>
              <a:rPr lang="en-US" sz="2400" dirty="0" err="1">
                <a:solidFill>
                  <a:schemeClr val="accent3">
                    <a:lumMod val="50000"/>
                  </a:schemeClr>
                </a:solidFill>
              </a:rPr>
              <a:t>treo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3">
                    <a:lumMod val="50000"/>
                  </a:schemeClr>
                </a:solidFill>
              </a:rPr>
              <a:t>cờ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3">
                    <a:lumMod val="50000"/>
                  </a:schemeClr>
                </a:solidFill>
              </a:rPr>
              <a:t>là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 1 </a:t>
            </a:r>
            <a:r>
              <a:rPr lang="en-US" sz="2400" err="1">
                <a:solidFill>
                  <a:schemeClr val="accent3">
                    <a:lumMod val="50000"/>
                  </a:schemeClr>
                </a:solidFill>
              </a:rPr>
              <a:t>đoạn</a:t>
            </a:r>
            <a:r>
              <a:rPr lang="en-US" sz="2400">
                <a:solidFill>
                  <a:schemeClr val="accent3">
                    <a:lumMod val="50000"/>
                  </a:schemeClr>
                </a:solidFill>
              </a:rPr>
              <a:t> thẳng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56693" y="2690455"/>
            <a:ext cx="5425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Điểm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vẽ</a:t>
            </a:r>
            <a:r>
              <a:rPr lang="en-US" sz="2800" dirty="0"/>
              <a:t> </a:t>
            </a:r>
            <a:r>
              <a:rPr lang="en-US" sz="2800" dirty="0" err="1"/>
              <a:t>bằng</a:t>
            </a:r>
            <a:r>
              <a:rPr lang="en-US" sz="2800" dirty="0"/>
              <a:t> 1 </a:t>
            </a:r>
            <a:r>
              <a:rPr lang="en-US" sz="2800" dirty="0" err="1"/>
              <a:t>dấu</a:t>
            </a:r>
            <a:r>
              <a:rPr lang="en-US" sz="2800" dirty="0"/>
              <a:t> </a:t>
            </a:r>
            <a:r>
              <a:rPr lang="en-US" sz="2800" dirty="0" err="1"/>
              <a:t>chấm</a:t>
            </a:r>
            <a:endParaRPr lang="en-US" sz="28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5764039" y="3489135"/>
            <a:ext cx="623698" cy="804558"/>
            <a:chOff x="5764039" y="3489135"/>
            <a:chExt cx="623698" cy="804558"/>
          </a:xfrm>
        </p:grpSpPr>
        <p:sp>
          <p:nvSpPr>
            <p:cNvPr id="23" name="TextBox 22"/>
            <p:cNvSpPr txBox="1"/>
            <p:nvPr/>
          </p:nvSpPr>
          <p:spPr>
            <a:xfrm>
              <a:off x="5764039" y="3489135"/>
              <a:ext cx="391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A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021977" y="3524252"/>
              <a:ext cx="3657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169847" y="3489135"/>
            <a:ext cx="623698" cy="804558"/>
            <a:chOff x="5764039" y="3489135"/>
            <a:chExt cx="623698" cy="804558"/>
          </a:xfrm>
        </p:grpSpPr>
        <p:sp>
          <p:nvSpPr>
            <p:cNvPr id="29" name="TextBox 28"/>
            <p:cNvSpPr txBox="1"/>
            <p:nvPr/>
          </p:nvSpPr>
          <p:spPr>
            <a:xfrm>
              <a:off x="5764039" y="3489135"/>
              <a:ext cx="391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B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021977" y="3524252"/>
              <a:ext cx="3657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0232287" y="3489135"/>
            <a:ext cx="623698" cy="804558"/>
            <a:chOff x="5764039" y="3489135"/>
            <a:chExt cx="623698" cy="804558"/>
          </a:xfrm>
        </p:grpSpPr>
        <p:sp>
          <p:nvSpPr>
            <p:cNvPr id="32" name="TextBox 31"/>
            <p:cNvSpPr txBox="1"/>
            <p:nvPr/>
          </p:nvSpPr>
          <p:spPr>
            <a:xfrm>
              <a:off x="5764039" y="3489135"/>
              <a:ext cx="391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C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021977" y="3524252"/>
              <a:ext cx="3657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  <p:pic>
        <p:nvPicPr>
          <p:cNvPr id="1030" name="Picture 6" descr="Ruler Vector at GetDrawings | Free download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697" b="89697" l="7813" r="923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370" b="25422"/>
          <a:stretch/>
        </p:blipFill>
        <p:spPr bwMode="auto">
          <a:xfrm>
            <a:off x="6623050" y="4027432"/>
            <a:ext cx="4876800" cy="75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artoon pencil Royalty Free Vector Image - VectorStock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7593" b="74444" l="20000" r="80400">
                        <a14:foregroundMark x1="63200" y1="27963" x2="63200" y2="279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67" t="16697" r="18434" b="24784"/>
          <a:stretch/>
        </p:blipFill>
        <p:spPr bwMode="auto">
          <a:xfrm>
            <a:off x="7574513" y="3342210"/>
            <a:ext cx="728021" cy="73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Straight Connector 26"/>
          <p:cNvCxnSpPr/>
          <p:nvPr/>
        </p:nvCxnSpPr>
        <p:spPr>
          <a:xfrm>
            <a:off x="7561733" y="4073910"/>
            <a:ext cx="306244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864842" y="4110139"/>
            <a:ext cx="2712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Đoạn</a:t>
            </a:r>
            <a:r>
              <a:rPr lang="en-US" sz="2800" dirty="0"/>
              <a:t> </a:t>
            </a:r>
            <a:r>
              <a:rPr lang="en-US" sz="2800" dirty="0" err="1"/>
              <a:t>thẳng</a:t>
            </a:r>
            <a:r>
              <a:rPr lang="en-US" sz="2800" dirty="0"/>
              <a:t> BC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726536" y="4027432"/>
            <a:ext cx="2629105" cy="2337627"/>
            <a:chOff x="604444" y="3268487"/>
            <a:chExt cx="1826440" cy="1826440"/>
          </a:xfrm>
        </p:grpSpPr>
        <p:sp>
          <p:nvSpPr>
            <p:cNvPr id="40" name="Oval 39"/>
            <p:cNvSpPr/>
            <p:nvPr/>
          </p:nvSpPr>
          <p:spPr>
            <a:xfrm>
              <a:off x="1271239" y="4025590"/>
              <a:ext cx="156117" cy="1561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4444" y="3268487"/>
              <a:ext cx="1826440" cy="18264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655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9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9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0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1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-2.22222E-6 L 0.24974 0.00093 " pathEditMode="relative" rAng="0" ptsTypes="AA">
                                          <p:cBhvr>
                                            <p:cTn id="69" dur="125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487" y="4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71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2" dur="500"/>
                                            <p:tgtEl>
                                              <p:spTgt spid="10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5" dur="5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uiExpand="1" build="p" animBg="1"/>
          <p:bldP spid="20" grpId="0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9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0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1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-2.22222E-6 L 0.24974 0.00093 " pathEditMode="relative" rAng="0" ptsTypes="AA">
                                          <p:cBhvr>
                                            <p:cTn id="69" dur="125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487" y="4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71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2" dur="500"/>
                                            <p:tgtEl>
                                              <p:spTgt spid="10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5" dur="5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uiExpand="1" build="p" animBg="1"/>
          <p:bldP spid="20" grpId="0"/>
          <p:bldP spid="38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8D1605-32B8-3DE9-2492-B8297B96E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840" y="659765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Kể tên </a:t>
            </a:r>
            <a:r>
              <a:rPr lang="nl-NL" sz="4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một số đoạn thẳng trong thực tế ?</a:t>
            </a:r>
            <a:endParaRPr lang="en-US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27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ownloads\beach-im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8800" y="0"/>
            <a:ext cx="16436623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711200" y="2286001"/>
            <a:ext cx="10363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500" dirty="0" err="1">
                <a:solidFill>
                  <a:srgbClr val="FF0000"/>
                </a:solidFill>
                <a:latin typeface="HoloLens MDL2 Assets" pitchFamily="18" charset="0"/>
              </a:rPr>
              <a:t>Hoạt</a:t>
            </a:r>
            <a:r>
              <a:rPr lang="en-US" sz="11500" dirty="0">
                <a:solidFill>
                  <a:srgbClr val="FF0000"/>
                </a:solidFill>
                <a:latin typeface="HoloLens MDL2 Assets" pitchFamily="18" charset="0"/>
              </a:rPr>
              <a:t> </a:t>
            </a:r>
            <a:r>
              <a:rPr lang="en-US" sz="11500" dirty="0" err="1">
                <a:solidFill>
                  <a:srgbClr val="FF0000"/>
                </a:solidFill>
                <a:latin typeface="HoloLens MDL2 Assets" pitchFamily="18" charset="0"/>
              </a:rPr>
              <a:t>động</a:t>
            </a:r>
            <a:endParaRPr lang="en-US" sz="11500" dirty="0">
              <a:solidFill>
                <a:srgbClr val="FF0000"/>
              </a:solidFill>
              <a:latin typeface="HoloLens MDL2 Asset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35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71387" y="1399714"/>
            <a:ext cx="617957" cy="617957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1</a:t>
            </a:r>
          </a:p>
        </p:txBody>
      </p:sp>
      <p:pic>
        <p:nvPicPr>
          <p:cNvPr id="2050" name="Picture 2" descr="20210409041757_wm_shs-toan-2-tap-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929" t="70452" r="16679" b="6903"/>
          <a:stretch/>
        </p:blipFill>
        <p:spPr bwMode="auto">
          <a:xfrm>
            <a:off x="2965301" y="467715"/>
            <a:ext cx="8331648" cy="4313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495006" y="3553093"/>
            <a:ext cx="5094514" cy="1476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62978" y="3566271"/>
            <a:ext cx="7738782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lphaLcParenR"/>
            </a:pPr>
            <a:r>
              <a:rPr lang="en-US" sz="3200" dirty="0" err="1"/>
              <a:t>Kể</a:t>
            </a:r>
            <a:r>
              <a:rPr lang="en-US" sz="3200" dirty="0"/>
              <a:t> </a:t>
            </a:r>
            <a:r>
              <a:rPr lang="en-US" sz="3200" dirty="0" err="1"/>
              <a:t>tên</a:t>
            </a:r>
            <a:r>
              <a:rPr lang="en-US" sz="3200" dirty="0"/>
              <a:t> </a:t>
            </a:r>
            <a:r>
              <a:rPr lang="en-US" sz="3200" dirty="0" err="1"/>
              <a:t>các</a:t>
            </a:r>
            <a:r>
              <a:rPr lang="en-US" sz="3200" dirty="0"/>
              <a:t> </a:t>
            </a:r>
            <a:r>
              <a:rPr lang="en-US" sz="3200" dirty="0" err="1"/>
              <a:t>điểm</a:t>
            </a:r>
            <a:r>
              <a:rPr lang="en-US" sz="3200" dirty="0"/>
              <a:t> </a:t>
            </a:r>
            <a:r>
              <a:rPr lang="en-US" sz="3200" dirty="0" err="1"/>
              <a:t>trong</a:t>
            </a:r>
            <a:r>
              <a:rPr lang="en-US" sz="3200" dirty="0"/>
              <a:t> </a:t>
            </a:r>
            <a:r>
              <a:rPr lang="en-US" sz="3200" dirty="0" err="1"/>
              <a:t>hình</a:t>
            </a:r>
            <a:r>
              <a:rPr lang="en-US" sz="3200" dirty="0"/>
              <a:t> </a:t>
            </a:r>
            <a:r>
              <a:rPr lang="en-US" sz="3200" dirty="0" err="1"/>
              <a:t>vẽ</a:t>
            </a:r>
            <a:r>
              <a:rPr lang="en-US" sz="3200" dirty="0"/>
              <a:t>.</a:t>
            </a: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Điểm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: A, B, C, D, H, G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b) </a:t>
            </a:r>
            <a:r>
              <a:rPr lang="en-US" sz="3200" dirty="0" err="1"/>
              <a:t>Kể</a:t>
            </a:r>
            <a:r>
              <a:rPr lang="en-US" sz="3200" dirty="0"/>
              <a:t> </a:t>
            </a:r>
            <a:r>
              <a:rPr lang="en-US" sz="3200" dirty="0" err="1"/>
              <a:t>tên</a:t>
            </a:r>
            <a:r>
              <a:rPr lang="en-US" sz="3200" dirty="0"/>
              <a:t> </a:t>
            </a:r>
            <a:r>
              <a:rPr lang="en-US" sz="3200" dirty="0" err="1"/>
              <a:t>các</a:t>
            </a:r>
            <a:r>
              <a:rPr lang="en-US" sz="3200" dirty="0"/>
              <a:t> </a:t>
            </a:r>
            <a:r>
              <a:rPr lang="en-US" sz="3200" dirty="0" err="1"/>
              <a:t>đoạn</a:t>
            </a:r>
            <a:r>
              <a:rPr lang="en-US" sz="3200" dirty="0"/>
              <a:t> </a:t>
            </a:r>
            <a:r>
              <a:rPr lang="en-US" sz="3200" dirty="0" err="1"/>
              <a:t>thẳng</a:t>
            </a:r>
            <a:r>
              <a:rPr lang="en-US" sz="3200" dirty="0"/>
              <a:t> </a:t>
            </a:r>
            <a:r>
              <a:rPr lang="en-US" sz="3200" dirty="0" err="1"/>
              <a:t>trong</a:t>
            </a:r>
            <a:r>
              <a:rPr lang="en-US" sz="3200" dirty="0"/>
              <a:t> </a:t>
            </a:r>
            <a:r>
              <a:rPr lang="en-US" sz="3200" dirty="0" err="1"/>
              <a:t>hình</a:t>
            </a:r>
            <a:r>
              <a:rPr lang="en-US" sz="3200" dirty="0"/>
              <a:t> </a:t>
            </a:r>
            <a:r>
              <a:rPr lang="en-US" sz="3200" dirty="0" err="1"/>
              <a:t>vẽ</a:t>
            </a:r>
            <a:r>
              <a:rPr lang="en-US" sz="32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             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Đoạn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thẳng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: AB, CD</a:t>
            </a:r>
          </a:p>
        </p:txBody>
      </p:sp>
    </p:spTree>
    <p:extLst>
      <p:ext uri="{BB962C8B-B14F-4D97-AF65-F5344CB8AC3E}">
        <p14:creationId xmlns:p14="http://schemas.microsoft.com/office/powerpoint/2010/main" val="348622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57087" y="498914"/>
            <a:ext cx="9958959" cy="1351228"/>
            <a:chOff x="857087" y="446662"/>
            <a:chExt cx="9958959" cy="1351228"/>
          </a:xfrm>
        </p:grpSpPr>
        <p:sp>
          <p:nvSpPr>
            <p:cNvPr id="3" name="TextBox 2"/>
            <p:cNvSpPr txBox="1"/>
            <p:nvPr/>
          </p:nvSpPr>
          <p:spPr>
            <a:xfrm>
              <a:off x="1475044" y="446662"/>
              <a:ext cx="9341002" cy="658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800" dirty="0" err="1"/>
                <a:t>Kể</a:t>
              </a:r>
              <a:r>
                <a:rPr lang="en-US" sz="2800" dirty="0"/>
                <a:t> </a:t>
              </a:r>
              <a:r>
                <a:rPr lang="en-US" sz="2800" dirty="0" err="1"/>
                <a:t>tên</a:t>
              </a:r>
              <a:r>
                <a:rPr lang="en-US" sz="2800" dirty="0"/>
                <a:t> </a:t>
              </a:r>
              <a:r>
                <a:rPr lang="en-US" sz="2800" dirty="0" err="1"/>
                <a:t>các</a:t>
              </a:r>
              <a:r>
                <a:rPr lang="en-US" sz="2800" dirty="0"/>
                <a:t> </a:t>
              </a:r>
              <a:r>
                <a:rPr lang="en-US" sz="2800" dirty="0" err="1"/>
                <a:t>đoạn</a:t>
              </a:r>
              <a:r>
                <a:rPr lang="en-US" sz="2800" dirty="0"/>
                <a:t> </a:t>
              </a:r>
              <a:r>
                <a:rPr lang="en-US" sz="2800" dirty="0" err="1"/>
                <a:t>thẳng</a:t>
              </a:r>
              <a:r>
                <a:rPr lang="en-US" sz="2800" dirty="0"/>
                <a:t> </a:t>
              </a:r>
              <a:r>
                <a:rPr lang="en-US" sz="2800" dirty="0" err="1"/>
                <a:t>trong</a:t>
              </a:r>
              <a:r>
                <a:rPr lang="en-US" sz="2800" dirty="0"/>
                <a:t> </a:t>
              </a:r>
              <a:r>
                <a:rPr lang="en-US" sz="2800" dirty="0" err="1"/>
                <a:t>mỗi</a:t>
              </a:r>
              <a:r>
                <a:rPr lang="en-US" sz="2800" dirty="0"/>
                <a:t> </a:t>
              </a:r>
              <a:r>
                <a:rPr lang="en-US" sz="2800" dirty="0" err="1"/>
                <a:t>hình</a:t>
              </a:r>
              <a:r>
                <a:rPr lang="en-US" sz="2800" dirty="0"/>
                <a:t> </a:t>
              </a:r>
              <a:r>
                <a:rPr lang="en-US" sz="2800" dirty="0" err="1"/>
                <a:t>vẽ</a:t>
              </a:r>
              <a:r>
                <a:rPr lang="en-US" sz="2800" dirty="0"/>
                <a:t> </a:t>
              </a:r>
              <a:r>
                <a:rPr lang="en-US" sz="2800" dirty="0" err="1"/>
                <a:t>sau</a:t>
              </a:r>
              <a:r>
                <a:rPr lang="en-US" sz="2800" dirty="0"/>
                <a:t>:</a:t>
              </a:r>
            </a:p>
          </p:txBody>
        </p:sp>
        <p:sp>
          <p:nvSpPr>
            <p:cNvPr id="5" name="Oval 4"/>
            <p:cNvSpPr/>
            <p:nvPr/>
          </p:nvSpPr>
          <p:spPr>
            <a:xfrm>
              <a:off x="857087" y="487540"/>
              <a:ext cx="617957" cy="617957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/>
                <a:t>2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349242" y="1139055"/>
              <a:ext cx="9341002" cy="658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800" dirty="0"/>
                <a:t>a)                                             b)</a:t>
              </a:r>
            </a:p>
          </p:txBody>
        </p:sp>
      </p:grpSp>
      <p:cxnSp>
        <p:nvCxnSpPr>
          <p:cNvPr id="8" name="Straight Connector 7"/>
          <p:cNvCxnSpPr/>
          <p:nvPr/>
        </p:nvCxnSpPr>
        <p:spPr>
          <a:xfrm flipH="1">
            <a:off x="1475045" y="1867989"/>
            <a:ext cx="2234806" cy="1371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1475044" y="3239589"/>
            <a:ext cx="2234807" cy="10580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709851" y="1867989"/>
            <a:ext cx="0" cy="24296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3474126" y="1300240"/>
            <a:ext cx="484428" cy="736741"/>
            <a:chOff x="3474126" y="1300240"/>
            <a:chExt cx="484428" cy="736741"/>
          </a:xfrm>
        </p:grpSpPr>
        <p:sp>
          <p:nvSpPr>
            <p:cNvPr id="15" name="TextBox 14"/>
            <p:cNvSpPr txBox="1"/>
            <p:nvPr/>
          </p:nvSpPr>
          <p:spPr>
            <a:xfrm>
              <a:off x="3576640" y="1390650"/>
              <a:ext cx="266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474126" y="1300240"/>
              <a:ext cx="4844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904890" y="2778718"/>
            <a:ext cx="665403" cy="646331"/>
            <a:chOff x="904890" y="2778718"/>
            <a:chExt cx="665403" cy="646331"/>
          </a:xfrm>
        </p:grpSpPr>
        <p:sp>
          <p:nvSpPr>
            <p:cNvPr id="16" name="TextBox 15"/>
            <p:cNvSpPr txBox="1"/>
            <p:nvPr/>
          </p:nvSpPr>
          <p:spPr>
            <a:xfrm>
              <a:off x="1303593" y="2778718"/>
              <a:ext cx="266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04890" y="2901829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N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576640" y="3851868"/>
            <a:ext cx="583252" cy="771575"/>
            <a:chOff x="3576640" y="3851868"/>
            <a:chExt cx="583252" cy="771575"/>
          </a:xfrm>
        </p:grpSpPr>
        <p:sp>
          <p:nvSpPr>
            <p:cNvPr id="17" name="TextBox 16"/>
            <p:cNvSpPr txBox="1"/>
            <p:nvPr/>
          </p:nvSpPr>
          <p:spPr>
            <a:xfrm>
              <a:off x="3576640" y="3851868"/>
              <a:ext cx="266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36378" y="4100223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P</a:t>
              </a:r>
            </a:p>
          </p:txBody>
        </p:sp>
      </p:grpSp>
      <p:cxnSp>
        <p:nvCxnSpPr>
          <p:cNvPr id="24" name="Straight Connector 23"/>
          <p:cNvCxnSpPr/>
          <p:nvPr/>
        </p:nvCxnSpPr>
        <p:spPr>
          <a:xfrm>
            <a:off x="5679559" y="2189136"/>
            <a:ext cx="1495941" cy="161251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7175500" y="2400300"/>
            <a:ext cx="1046714" cy="1379037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8222214" y="2400300"/>
            <a:ext cx="1734586" cy="1024749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9817501" y="2973430"/>
            <a:ext cx="604090" cy="771575"/>
            <a:chOff x="3576640" y="3851868"/>
            <a:chExt cx="604090" cy="771575"/>
          </a:xfrm>
        </p:grpSpPr>
        <p:sp>
          <p:nvSpPr>
            <p:cNvPr id="26" name="TextBox 25"/>
            <p:cNvSpPr txBox="1"/>
            <p:nvPr/>
          </p:nvSpPr>
          <p:spPr>
            <a:xfrm>
              <a:off x="3576640" y="3851868"/>
              <a:ext cx="266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736378" y="4100223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D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072948" y="1803979"/>
            <a:ext cx="444352" cy="774143"/>
            <a:chOff x="3576639" y="3724056"/>
            <a:chExt cx="444352" cy="774143"/>
          </a:xfrm>
        </p:grpSpPr>
        <p:sp>
          <p:nvSpPr>
            <p:cNvPr id="38" name="TextBox 37"/>
            <p:cNvSpPr txBox="1"/>
            <p:nvPr/>
          </p:nvSpPr>
          <p:spPr>
            <a:xfrm>
              <a:off x="3576640" y="3851868"/>
              <a:ext cx="266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576639" y="3724056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C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928200" y="3344170"/>
            <a:ext cx="423514" cy="994469"/>
            <a:chOff x="3487814" y="3851868"/>
            <a:chExt cx="423514" cy="994469"/>
          </a:xfrm>
        </p:grpSpPr>
        <p:sp>
          <p:nvSpPr>
            <p:cNvPr id="41" name="TextBox 40"/>
            <p:cNvSpPr txBox="1"/>
            <p:nvPr/>
          </p:nvSpPr>
          <p:spPr>
            <a:xfrm>
              <a:off x="3576640" y="3851868"/>
              <a:ext cx="266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487814" y="4323117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B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436314" y="1700050"/>
            <a:ext cx="423514" cy="660096"/>
            <a:chOff x="3498233" y="3838103"/>
            <a:chExt cx="423514" cy="660096"/>
          </a:xfrm>
        </p:grpSpPr>
        <p:sp>
          <p:nvSpPr>
            <p:cNvPr id="44" name="TextBox 43"/>
            <p:cNvSpPr txBox="1"/>
            <p:nvPr/>
          </p:nvSpPr>
          <p:spPr>
            <a:xfrm>
              <a:off x="3576640" y="3851868"/>
              <a:ext cx="266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498233" y="3838103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A</a:t>
              </a: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325233" y="4163280"/>
            <a:ext cx="2447653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Đoạn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thẳng</a:t>
            </a: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MN, MP , NP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84174" y="4148177"/>
            <a:ext cx="2447653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Đoạn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thẳng</a:t>
            </a: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AB , BC , CD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373934" y="5114109"/>
            <a:ext cx="74458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242088" y="5114109"/>
            <a:ext cx="74458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2971756" y="5043088"/>
            <a:ext cx="74458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6915275" y="5117837"/>
            <a:ext cx="74458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7655365" y="5097517"/>
            <a:ext cx="74458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8455575" y="5046717"/>
            <a:ext cx="74458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61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979" y="220271"/>
            <a:ext cx="11234041" cy="62567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525450" y="1161165"/>
            <a:ext cx="8419397" cy="2081326"/>
          </a:xfrm>
          <a:prstGeom prst="roundRect">
            <a:avLst/>
          </a:prstGeom>
          <a:solidFill>
            <a:srgbClr val="FFEAB5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" descr="20210409041757_wm_shs-toan-2-tap-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1" t="66393" r="8162" b="15432"/>
          <a:stretch/>
        </p:blipFill>
        <p:spPr bwMode="auto">
          <a:xfrm>
            <a:off x="1029798" y="3346235"/>
            <a:ext cx="9410700" cy="302260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940572" y="593254"/>
            <a:ext cx="1907887" cy="617957"/>
            <a:chOff x="1144472" y="1425114"/>
            <a:chExt cx="1907887" cy="617957"/>
          </a:xfrm>
        </p:grpSpPr>
        <p:grpSp>
          <p:nvGrpSpPr>
            <p:cNvPr id="3" name="Group 2"/>
            <p:cNvGrpSpPr/>
            <p:nvPr/>
          </p:nvGrpSpPr>
          <p:grpSpPr>
            <a:xfrm>
              <a:off x="1470232" y="1476668"/>
              <a:ext cx="1582127" cy="523220"/>
              <a:chOff x="1171235" y="4800441"/>
              <a:chExt cx="1582127" cy="523220"/>
            </a:xfrm>
          </p:grpSpPr>
          <p:sp>
            <p:nvSpPr>
              <p:cNvPr id="5" name="Rounded Rectangle 4"/>
              <p:cNvSpPr/>
              <p:nvPr/>
            </p:nvSpPr>
            <p:spPr>
              <a:xfrm>
                <a:off x="1563797" y="4822566"/>
                <a:ext cx="613345" cy="449943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171235" y="4800441"/>
                <a:ext cx="158212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    </a:t>
                </a:r>
                <a:r>
                  <a:rPr lang="en-US" sz="2800" dirty="0" err="1"/>
                  <a:t>Số</a:t>
                </a:r>
                <a:r>
                  <a:rPr lang="en-US" sz="2800" dirty="0"/>
                  <a:t>  ?</a:t>
                </a:r>
              </a:p>
            </p:txBody>
          </p:sp>
        </p:grpSp>
        <p:sp>
          <p:nvSpPr>
            <p:cNvPr id="4" name="Oval 3"/>
            <p:cNvSpPr/>
            <p:nvPr/>
          </p:nvSpPr>
          <p:spPr>
            <a:xfrm>
              <a:off x="1144472" y="1425114"/>
              <a:ext cx="617957" cy="617957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/>
                <a:t>3</a:t>
              </a:r>
            </a:p>
          </p:txBody>
        </p:sp>
      </p:grpSp>
      <p:pic>
        <p:nvPicPr>
          <p:cNvPr id="3074" name="Picture 2" descr="20210409041757_wm_shs-toan-2-tap-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52" t="44710" r="12043" b="43180"/>
          <a:stretch/>
        </p:blipFill>
        <p:spPr bwMode="auto">
          <a:xfrm>
            <a:off x="8201650" y="1486989"/>
            <a:ext cx="1412394" cy="157879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V="1">
            <a:off x="2450252" y="2276385"/>
            <a:ext cx="3048848" cy="1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5344145" y="1753165"/>
            <a:ext cx="423514" cy="715210"/>
            <a:chOff x="3544616" y="3782989"/>
            <a:chExt cx="423514" cy="715210"/>
          </a:xfrm>
        </p:grpSpPr>
        <p:sp>
          <p:nvSpPr>
            <p:cNvPr id="11" name="TextBox 10"/>
            <p:cNvSpPr txBox="1"/>
            <p:nvPr/>
          </p:nvSpPr>
          <p:spPr>
            <a:xfrm>
              <a:off x="3576640" y="3851868"/>
              <a:ext cx="266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44616" y="3782989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B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218081" y="1808279"/>
            <a:ext cx="423514" cy="660096"/>
            <a:chOff x="3498233" y="3838103"/>
            <a:chExt cx="423514" cy="660096"/>
          </a:xfrm>
        </p:grpSpPr>
        <p:sp>
          <p:nvSpPr>
            <p:cNvPr id="14" name="TextBox 13"/>
            <p:cNvSpPr txBox="1"/>
            <p:nvPr/>
          </p:nvSpPr>
          <p:spPr>
            <a:xfrm>
              <a:off x="3576640" y="3851868"/>
              <a:ext cx="266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498233" y="3838103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A</a:t>
              </a:r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55" r="42707" b="40000"/>
          <a:stretch/>
        </p:blipFill>
        <p:spPr>
          <a:xfrm>
            <a:off x="1579238" y="2088734"/>
            <a:ext cx="6798798" cy="1826439"/>
          </a:xfrm>
          <a:prstGeom prst="rect">
            <a:avLst/>
          </a:prstGeom>
        </p:spPr>
      </p:pic>
      <p:sp>
        <p:nvSpPr>
          <p:cNvPr id="27" name="Oval 26"/>
          <p:cNvSpPr/>
          <p:nvPr/>
        </p:nvSpPr>
        <p:spPr>
          <a:xfrm>
            <a:off x="2217693" y="2735729"/>
            <a:ext cx="423902" cy="5067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34" name="Straight Connector 33"/>
          <p:cNvCxnSpPr>
            <a:endCxn id="27" idx="0"/>
          </p:cNvCxnSpPr>
          <p:nvPr/>
        </p:nvCxnSpPr>
        <p:spPr>
          <a:xfrm flipH="1">
            <a:off x="2429644" y="2276385"/>
            <a:ext cx="819" cy="45934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315237" y="2735729"/>
            <a:ext cx="423902" cy="5067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43" name="Straight Connector 42"/>
          <p:cNvCxnSpPr>
            <a:endCxn id="42" idx="0"/>
          </p:cNvCxnSpPr>
          <p:nvPr/>
        </p:nvCxnSpPr>
        <p:spPr>
          <a:xfrm flipH="1">
            <a:off x="5527188" y="2276385"/>
            <a:ext cx="819" cy="45934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493459" y="1659340"/>
            <a:ext cx="1582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5cm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915885" y="3829687"/>
            <a:ext cx="1582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7cm</a:t>
            </a:r>
          </a:p>
        </p:txBody>
      </p:sp>
      <p:sp>
        <p:nvSpPr>
          <p:cNvPr id="46" name="TextBox 45"/>
          <p:cNvSpPr txBox="1"/>
          <p:nvPr/>
        </p:nvSpPr>
        <p:spPr>
          <a:xfrm rot="20885464">
            <a:off x="5772107" y="4669667"/>
            <a:ext cx="1582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9cm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55" r="42707" b="40000"/>
          <a:stretch/>
        </p:blipFill>
        <p:spPr>
          <a:xfrm>
            <a:off x="1436550" y="4163197"/>
            <a:ext cx="6798798" cy="1826439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55" r="42707" b="40000"/>
          <a:stretch/>
        </p:blipFill>
        <p:spPr>
          <a:xfrm rot="20918350">
            <a:off x="2807962" y="5067873"/>
            <a:ext cx="6750880" cy="182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19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7" grpId="0" animBg="1"/>
      <p:bldP spid="27" grpId="1" animBg="1"/>
      <p:bldP spid="42" grpId="0" animBg="1"/>
      <p:bldP spid="42" grpId="1" animBg="1"/>
      <p:bldP spid="44" grpId="0"/>
      <p:bldP spid="45" grpId="0"/>
      <p:bldP spid="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139" y="546096"/>
            <a:ext cx="12041721" cy="60724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:\1-原创素材\1_mm1102\PPT\PPT_014\materaials\pageimg_g16.png">
            <a:extLst>
              <a:ext uri="{FF2B5EF4-FFF2-40B4-BE49-F238E27FC236}">
                <a16:creationId xmlns:a16="http://schemas.microsoft.com/office/drawing/2014/main" xmlns="" id="{25E0DA2B-5E83-F8C8-D6A0-9E2DEC031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762000"/>
            <a:ext cx="8112125" cy="517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EA6ED0A6-7932-0AF9-7CBC-26D7F4739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1295400"/>
            <a:ext cx="1301750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s 8">
            <a:extLst>
              <a:ext uri="{FF2B5EF4-FFF2-40B4-BE49-F238E27FC236}">
                <a16:creationId xmlns:a16="http://schemas.microsoft.com/office/drawing/2014/main" xmlns="" id="{D66D069D-8644-5C04-889C-F0EA01A16D37}"/>
              </a:ext>
            </a:extLst>
          </p:cNvPr>
          <p:cNvSpPr/>
          <p:nvPr/>
        </p:nvSpPr>
        <p:spPr>
          <a:xfrm>
            <a:off x="3573991" y="2514600"/>
            <a:ext cx="5110693" cy="30469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sz="9600" dirty="0" err="1"/>
              <a:t>Củng</a:t>
            </a:r>
            <a:r>
              <a:rPr lang="en-US" sz="9600" dirty="0"/>
              <a:t> </a:t>
            </a:r>
            <a:r>
              <a:rPr lang="en-US" sz="9600" dirty="0" err="1"/>
              <a:t>cố</a:t>
            </a:r>
            <a:r>
              <a:rPr lang="en-US" sz="9600" dirty="0"/>
              <a:t> </a:t>
            </a:r>
            <a:endParaRPr lang="vi-VN" sz="9600" dirty="0"/>
          </a:p>
          <a:p>
            <a:pPr algn="ctr">
              <a:defRPr/>
            </a:pPr>
            <a:r>
              <a:rPr lang="en-US" sz="9600" dirty="0" err="1"/>
              <a:t>Dặn</a:t>
            </a:r>
            <a:r>
              <a:rPr lang="en-US" sz="9600" dirty="0"/>
              <a:t> </a:t>
            </a:r>
            <a:r>
              <a:rPr lang="en-US" sz="9600" dirty="0" err="1"/>
              <a:t>dò</a:t>
            </a:r>
            <a:endParaRPr lang="en-GB" altLang="en-US" sz="80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VN-Hole Hearted"/>
              <a:ea typeface="SVN-Hole Hearted"/>
              <a:cs typeface="SVN-Hole Hearted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51B609F1-A198-B841-D9A7-9237453041F9}"/>
              </a:ext>
            </a:extLst>
          </p:cNvPr>
          <p:cNvGrpSpPr/>
          <p:nvPr/>
        </p:nvGrpSpPr>
        <p:grpSpPr>
          <a:xfrm>
            <a:off x="3139440" y="-123686"/>
            <a:ext cx="5106673" cy="4607669"/>
            <a:chOff x="3159760" y="170954"/>
            <a:chExt cx="5106673" cy="460766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D4CC2BA1-08AD-389E-B73F-E7AEDCE9AF9E}"/>
                </a:ext>
              </a:extLst>
            </p:cNvPr>
            <p:cNvSpPr txBox="1"/>
            <p:nvPr/>
          </p:nvSpPr>
          <p:spPr>
            <a:xfrm>
              <a:off x="5334000" y="170954"/>
              <a:ext cx="762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DDF7FC8C-DDEF-D7B2-854F-8134036289BF}"/>
                </a:ext>
              </a:extLst>
            </p:cNvPr>
            <p:cNvSpPr txBox="1"/>
            <p:nvPr/>
          </p:nvSpPr>
          <p:spPr>
            <a:xfrm>
              <a:off x="3159760" y="2076837"/>
              <a:ext cx="762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585E46DF-C936-E8B1-1DDB-E7037503EE2D}"/>
                </a:ext>
              </a:extLst>
            </p:cNvPr>
            <p:cNvSpPr txBox="1"/>
            <p:nvPr/>
          </p:nvSpPr>
          <p:spPr>
            <a:xfrm>
              <a:off x="5334000" y="4070737"/>
              <a:ext cx="6654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62DA195E-BE92-2CC1-04BD-38579E87537F}"/>
                </a:ext>
              </a:extLst>
            </p:cNvPr>
            <p:cNvSpPr txBox="1"/>
            <p:nvPr/>
          </p:nvSpPr>
          <p:spPr>
            <a:xfrm>
              <a:off x="7504433" y="2076837"/>
              <a:ext cx="762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0" name="Flowchart: Decision 9">
              <a:extLst>
                <a:ext uri="{FF2B5EF4-FFF2-40B4-BE49-F238E27FC236}">
                  <a16:creationId xmlns:a16="http://schemas.microsoft.com/office/drawing/2014/main" xmlns="" id="{DE0E2DF0-2048-515A-BEC5-E058A687DB40}"/>
                </a:ext>
              </a:extLst>
            </p:cNvPr>
            <p:cNvSpPr/>
            <p:nvPr/>
          </p:nvSpPr>
          <p:spPr>
            <a:xfrm>
              <a:off x="3921760" y="878840"/>
              <a:ext cx="3312160" cy="3093720"/>
            </a:xfrm>
            <a:prstGeom prst="flowChartDecision">
              <a:avLst/>
            </a:prstGeom>
            <a:ln w="762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lowchart: Connector 10">
              <a:extLst>
                <a:ext uri="{FF2B5EF4-FFF2-40B4-BE49-F238E27FC236}">
                  <a16:creationId xmlns:a16="http://schemas.microsoft.com/office/drawing/2014/main" xmlns="" id="{3BF0778C-6F6C-4302-6198-258C51DE90F6}"/>
                </a:ext>
              </a:extLst>
            </p:cNvPr>
            <p:cNvSpPr/>
            <p:nvPr/>
          </p:nvSpPr>
          <p:spPr>
            <a:xfrm>
              <a:off x="5516880" y="848359"/>
              <a:ext cx="111760" cy="88017"/>
            </a:xfrm>
            <a:prstGeom prst="flowChartConnector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lowchart: Connector 11">
              <a:extLst>
                <a:ext uri="{FF2B5EF4-FFF2-40B4-BE49-F238E27FC236}">
                  <a16:creationId xmlns:a16="http://schemas.microsoft.com/office/drawing/2014/main" xmlns="" id="{9CCB8634-907F-B69F-E160-CE452B2A45B1}"/>
                </a:ext>
              </a:extLst>
            </p:cNvPr>
            <p:cNvSpPr/>
            <p:nvPr/>
          </p:nvSpPr>
          <p:spPr>
            <a:xfrm>
              <a:off x="3865880" y="2386771"/>
              <a:ext cx="111760" cy="88017"/>
            </a:xfrm>
            <a:prstGeom prst="flowChartConnector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lowchart: Connector 12">
              <a:extLst>
                <a:ext uri="{FF2B5EF4-FFF2-40B4-BE49-F238E27FC236}">
                  <a16:creationId xmlns:a16="http://schemas.microsoft.com/office/drawing/2014/main" xmlns="" id="{0C6B6EFA-8F5A-665B-3262-215D087DC2D9}"/>
                </a:ext>
              </a:extLst>
            </p:cNvPr>
            <p:cNvSpPr/>
            <p:nvPr/>
          </p:nvSpPr>
          <p:spPr>
            <a:xfrm>
              <a:off x="5506720" y="3925183"/>
              <a:ext cx="111760" cy="88017"/>
            </a:xfrm>
            <a:prstGeom prst="flowChartConnector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lowchart: Connector 13">
              <a:extLst>
                <a:ext uri="{FF2B5EF4-FFF2-40B4-BE49-F238E27FC236}">
                  <a16:creationId xmlns:a16="http://schemas.microsoft.com/office/drawing/2014/main" xmlns="" id="{9F7DFB97-5878-C6DC-4555-1C5603750224}"/>
                </a:ext>
              </a:extLst>
            </p:cNvPr>
            <p:cNvSpPr/>
            <p:nvPr/>
          </p:nvSpPr>
          <p:spPr>
            <a:xfrm>
              <a:off x="7176136" y="2374898"/>
              <a:ext cx="111760" cy="88017"/>
            </a:xfrm>
            <a:prstGeom prst="flowChartConnector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05851CB-4A3B-A866-F925-552A279F93B6}"/>
              </a:ext>
            </a:extLst>
          </p:cNvPr>
          <p:cNvSpPr txBox="1"/>
          <p:nvPr/>
        </p:nvSpPr>
        <p:spPr>
          <a:xfrm>
            <a:off x="1774193" y="4531360"/>
            <a:ext cx="8216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1: Hình vẽ có mấy điểm 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A20F348-73FD-BD82-CC3E-9A67110A82FA}"/>
              </a:ext>
            </a:extLst>
          </p:cNvPr>
          <p:cNvSpPr txBox="1"/>
          <p:nvPr/>
        </p:nvSpPr>
        <p:spPr>
          <a:xfrm>
            <a:off x="3027680" y="5435314"/>
            <a:ext cx="3881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Hình vẽ có 4 điểm. </a:t>
            </a:r>
          </a:p>
        </p:txBody>
      </p:sp>
    </p:spTree>
    <p:extLst>
      <p:ext uri="{BB962C8B-B14F-4D97-AF65-F5344CB8AC3E}">
        <p14:creationId xmlns:p14="http://schemas.microsoft.com/office/powerpoint/2010/main" val="136691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51B609F1-A198-B841-D9A7-9237453041F9}"/>
              </a:ext>
            </a:extLst>
          </p:cNvPr>
          <p:cNvGrpSpPr/>
          <p:nvPr/>
        </p:nvGrpSpPr>
        <p:grpSpPr>
          <a:xfrm>
            <a:off x="3139440" y="-123686"/>
            <a:ext cx="5106673" cy="4607669"/>
            <a:chOff x="3159760" y="170954"/>
            <a:chExt cx="5106673" cy="460766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D4CC2BA1-08AD-389E-B73F-E7AEDCE9AF9E}"/>
                </a:ext>
              </a:extLst>
            </p:cNvPr>
            <p:cNvSpPr txBox="1"/>
            <p:nvPr/>
          </p:nvSpPr>
          <p:spPr>
            <a:xfrm>
              <a:off x="5334000" y="170954"/>
              <a:ext cx="762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DDF7FC8C-DDEF-D7B2-854F-8134036289BF}"/>
                </a:ext>
              </a:extLst>
            </p:cNvPr>
            <p:cNvSpPr txBox="1"/>
            <p:nvPr/>
          </p:nvSpPr>
          <p:spPr>
            <a:xfrm>
              <a:off x="3159760" y="2076837"/>
              <a:ext cx="762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585E46DF-C936-E8B1-1DDB-E7037503EE2D}"/>
                </a:ext>
              </a:extLst>
            </p:cNvPr>
            <p:cNvSpPr txBox="1"/>
            <p:nvPr/>
          </p:nvSpPr>
          <p:spPr>
            <a:xfrm>
              <a:off x="5334000" y="4070737"/>
              <a:ext cx="6654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62DA195E-BE92-2CC1-04BD-38579E87537F}"/>
                </a:ext>
              </a:extLst>
            </p:cNvPr>
            <p:cNvSpPr txBox="1"/>
            <p:nvPr/>
          </p:nvSpPr>
          <p:spPr>
            <a:xfrm>
              <a:off x="7504433" y="2076837"/>
              <a:ext cx="762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0" name="Flowchart: Decision 9">
              <a:extLst>
                <a:ext uri="{FF2B5EF4-FFF2-40B4-BE49-F238E27FC236}">
                  <a16:creationId xmlns:a16="http://schemas.microsoft.com/office/drawing/2014/main" xmlns="" id="{DE0E2DF0-2048-515A-BEC5-E058A687DB40}"/>
                </a:ext>
              </a:extLst>
            </p:cNvPr>
            <p:cNvSpPr/>
            <p:nvPr/>
          </p:nvSpPr>
          <p:spPr>
            <a:xfrm>
              <a:off x="3921760" y="878840"/>
              <a:ext cx="3312160" cy="3093720"/>
            </a:xfrm>
            <a:prstGeom prst="flowChartDecision">
              <a:avLst/>
            </a:prstGeom>
            <a:ln w="762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lowchart: Connector 10">
              <a:extLst>
                <a:ext uri="{FF2B5EF4-FFF2-40B4-BE49-F238E27FC236}">
                  <a16:creationId xmlns:a16="http://schemas.microsoft.com/office/drawing/2014/main" xmlns="" id="{3BF0778C-6F6C-4302-6198-258C51DE90F6}"/>
                </a:ext>
              </a:extLst>
            </p:cNvPr>
            <p:cNvSpPr/>
            <p:nvPr/>
          </p:nvSpPr>
          <p:spPr>
            <a:xfrm>
              <a:off x="5516880" y="848359"/>
              <a:ext cx="111760" cy="88017"/>
            </a:xfrm>
            <a:prstGeom prst="flowChartConnector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lowchart: Connector 11">
              <a:extLst>
                <a:ext uri="{FF2B5EF4-FFF2-40B4-BE49-F238E27FC236}">
                  <a16:creationId xmlns:a16="http://schemas.microsoft.com/office/drawing/2014/main" xmlns="" id="{9CCB8634-907F-B69F-E160-CE452B2A45B1}"/>
                </a:ext>
              </a:extLst>
            </p:cNvPr>
            <p:cNvSpPr/>
            <p:nvPr/>
          </p:nvSpPr>
          <p:spPr>
            <a:xfrm>
              <a:off x="3865880" y="2386771"/>
              <a:ext cx="111760" cy="88017"/>
            </a:xfrm>
            <a:prstGeom prst="flowChartConnector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lowchart: Connector 12">
              <a:extLst>
                <a:ext uri="{FF2B5EF4-FFF2-40B4-BE49-F238E27FC236}">
                  <a16:creationId xmlns:a16="http://schemas.microsoft.com/office/drawing/2014/main" xmlns="" id="{0C6B6EFA-8F5A-665B-3262-215D087DC2D9}"/>
                </a:ext>
              </a:extLst>
            </p:cNvPr>
            <p:cNvSpPr/>
            <p:nvPr/>
          </p:nvSpPr>
          <p:spPr>
            <a:xfrm>
              <a:off x="5506720" y="3925183"/>
              <a:ext cx="111760" cy="88017"/>
            </a:xfrm>
            <a:prstGeom prst="flowChartConnector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lowchart: Connector 13">
              <a:extLst>
                <a:ext uri="{FF2B5EF4-FFF2-40B4-BE49-F238E27FC236}">
                  <a16:creationId xmlns:a16="http://schemas.microsoft.com/office/drawing/2014/main" xmlns="" id="{9F7DFB97-5878-C6DC-4555-1C5603750224}"/>
                </a:ext>
              </a:extLst>
            </p:cNvPr>
            <p:cNvSpPr/>
            <p:nvPr/>
          </p:nvSpPr>
          <p:spPr>
            <a:xfrm>
              <a:off x="7176136" y="2374898"/>
              <a:ext cx="111760" cy="88017"/>
            </a:xfrm>
            <a:prstGeom prst="flowChartConnector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05851CB-4A3B-A866-F925-552A279F93B6}"/>
              </a:ext>
            </a:extLst>
          </p:cNvPr>
          <p:cNvSpPr txBox="1"/>
          <p:nvPr/>
        </p:nvSpPr>
        <p:spPr>
          <a:xfrm>
            <a:off x="1774193" y="4531360"/>
            <a:ext cx="8216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2: Hình vẽ có mấy đoạn 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A20F348-73FD-BD82-CC3E-9A67110A82FA}"/>
              </a:ext>
            </a:extLst>
          </p:cNvPr>
          <p:cNvSpPr txBox="1"/>
          <p:nvPr/>
        </p:nvSpPr>
        <p:spPr>
          <a:xfrm>
            <a:off x="3027680" y="5435314"/>
            <a:ext cx="3881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Hình vẽ có 4 đoạn . </a:t>
            </a:r>
          </a:p>
        </p:txBody>
      </p:sp>
    </p:spTree>
    <p:extLst>
      <p:ext uri="{BB962C8B-B14F-4D97-AF65-F5344CB8AC3E}">
        <p14:creationId xmlns:p14="http://schemas.microsoft.com/office/powerpoint/2010/main" val="2558892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51B609F1-A198-B841-D9A7-9237453041F9}"/>
              </a:ext>
            </a:extLst>
          </p:cNvPr>
          <p:cNvGrpSpPr/>
          <p:nvPr/>
        </p:nvGrpSpPr>
        <p:grpSpPr>
          <a:xfrm>
            <a:off x="3139440" y="-123686"/>
            <a:ext cx="5106673" cy="4607669"/>
            <a:chOff x="3159760" y="170954"/>
            <a:chExt cx="5106673" cy="460766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D4CC2BA1-08AD-389E-B73F-E7AEDCE9AF9E}"/>
                </a:ext>
              </a:extLst>
            </p:cNvPr>
            <p:cNvSpPr txBox="1"/>
            <p:nvPr/>
          </p:nvSpPr>
          <p:spPr>
            <a:xfrm>
              <a:off x="5334000" y="170954"/>
              <a:ext cx="762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DDF7FC8C-DDEF-D7B2-854F-8134036289BF}"/>
                </a:ext>
              </a:extLst>
            </p:cNvPr>
            <p:cNvSpPr txBox="1"/>
            <p:nvPr/>
          </p:nvSpPr>
          <p:spPr>
            <a:xfrm>
              <a:off x="3159760" y="2076837"/>
              <a:ext cx="762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585E46DF-C936-E8B1-1DDB-E7037503EE2D}"/>
                </a:ext>
              </a:extLst>
            </p:cNvPr>
            <p:cNvSpPr txBox="1"/>
            <p:nvPr/>
          </p:nvSpPr>
          <p:spPr>
            <a:xfrm>
              <a:off x="5334000" y="4070737"/>
              <a:ext cx="6654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62DA195E-BE92-2CC1-04BD-38579E87537F}"/>
                </a:ext>
              </a:extLst>
            </p:cNvPr>
            <p:cNvSpPr txBox="1"/>
            <p:nvPr/>
          </p:nvSpPr>
          <p:spPr>
            <a:xfrm>
              <a:off x="7504433" y="2076837"/>
              <a:ext cx="762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0" name="Flowchart: Decision 9">
              <a:extLst>
                <a:ext uri="{FF2B5EF4-FFF2-40B4-BE49-F238E27FC236}">
                  <a16:creationId xmlns:a16="http://schemas.microsoft.com/office/drawing/2014/main" xmlns="" id="{DE0E2DF0-2048-515A-BEC5-E058A687DB40}"/>
                </a:ext>
              </a:extLst>
            </p:cNvPr>
            <p:cNvSpPr/>
            <p:nvPr/>
          </p:nvSpPr>
          <p:spPr>
            <a:xfrm>
              <a:off x="3921760" y="878840"/>
              <a:ext cx="3312160" cy="3093720"/>
            </a:xfrm>
            <a:prstGeom prst="flowChartDecision">
              <a:avLst/>
            </a:prstGeom>
            <a:ln w="762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lowchart: Connector 10">
              <a:extLst>
                <a:ext uri="{FF2B5EF4-FFF2-40B4-BE49-F238E27FC236}">
                  <a16:creationId xmlns:a16="http://schemas.microsoft.com/office/drawing/2014/main" xmlns="" id="{3BF0778C-6F6C-4302-6198-258C51DE90F6}"/>
                </a:ext>
              </a:extLst>
            </p:cNvPr>
            <p:cNvSpPr/>
            <p:nvPr/>
          </p:nvSpPr>
          <p:spPr>
            <a:xfrm>
              <a:off x="5516880" y="848359"/>
              <a:ext cx="111760" cy="88017"/>
            </a:xfrm>
            <a:prstGeom prst="flowChartConnector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lowchart: Connector 11">
              <a:extLst>
                <a:ext uri="{FF2B5EF4-FFF2-40B4-BE49-F238E27FC236}">
                  <a16:creationId xmlns:a16="http://schemas.microsoft.com/office/drawing/2014/main" xmlns="" id="{9CCB8634-907F-B69F-E160-CE452B2A45B1}"/>
                </a:ext>
              </a:extLst>
            </p:cNvPr>
            <p:cNvSpPr/>
            <p:nvPr/>
          </p:nvSpPr>
          <p:spPr>
            <a:xfrm>
              <a:off x="3865880" y="2386771"/>
              <a:ext cx="111760" cy="88017"/>
            </a:xfrm>
            <a:prstGeom prst="flowChartConnector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lowchart: Connector 12">
              <a:extLst>
                <a:ext uri="{FF2B5EF4-FFF2-40B4-BE49-F238E27FC236}">
                  <a16:creationId xmlns:a16="http://schemas.microsoft.com/office/drawing/2014/main" xmlns="" id="{0C6B6EFA-8F5A-665B-3262-215D087DC2D9}"/>
                </a:ext>
              </a:extLst>
            </p:cNvPr>
            <p:cNvSpPr/>
            <p:nvPr/>
          </p:nvSpPr>
          <p:spPr>
            <a:xfrm>
              <a:off x="5506720" y="3925183"/>
              <a:ext cx="111760" cy="88017"/>
            </a:xfrm>
            <a:prstGeom prst="flowChartConnector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lowchart: Connector 13">
              <a:extLst>
                <a:ext uri="{FF2B5EF4-FFF2-40B4-BE49-F238E27FC236}">
                  <a16:creationId xmlns:a16="http://schemas.microsoft.com/office/drawing/2014/main" xmlns="" id="{9F7DFB97-5878-C6DC-4555-1C5603750224}"/>
                </a:ext>
              </a:extLst>
            </p:cNvPr>
            <p:cNvSpPr/>
            <p:nvPr/>
          </p:nvSpPr>
          <p:spPr>
            <a:xfrm>
              <a:off x="7176136" y="2374898"/>
              <a:ext cx="111760" cy="88017"/>
            </a:xfrm>
            <a:prstGeom prst="flowChartConnector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05851CB-4A3B-A866-F925-552A279F93B6}"/>
              </a:ext>
            </a:extLst>
          </p:cNvPr>
          <p:cNvSpPr txBox="1"/>
          <p:nvPr/>
        </p:nvSpPr>
        <p:spPr>
          <a:xfrm>
            <a:off x="1774192" y="4531360"/>
            <a:ext cx="9472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3: Trong hình vẽ trên có các đoạn thẳng nào 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A20F348-73FD-BD82-CC3E-9A67110A82FA}"/>
              </a:ext>
            </a:extLst>
          </p:cNvPr>
          <p:cNvSpPr txBox="1"/>
          <p:nvPr/>
        </p:nvSpPr>
        <p:spPr>
          <a:xfrm>
            <a:off x="2296160" y="5435314"/>
            <a:ext cx="7802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=&gt; Trong hình vẽ trên có các đoạn thẳng là AD, BD, CD, DA</a:t>
            </a:r>
          </a:p>
        </p:txBody>
      </p:sp>
    </p:spTree>
    <p:extLst>
      <p:ext uri="{BB962C8B-B14F-4D97-AF65-F5344CB8AC3E}">
        <p14:creationId xmlns:p14="http://schemas.microsoft.com/office/powerpoint/2010/main" val="120002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B5EB1B5-2972-4D46-89FA-DC33E6EA558B}"/>
              </a:ext>
            </a:extLst>
          </p:cNvPr>
          <p:cNvGrpSpPr/>
          <p:nvPr/>
        </p:nvGrpSpPr>
        <p:grpSpPr>
          <a:xfrm>
            <a:off x="0" y="0"/>
            <a:ext cx="12191999" cy="6858000"/>
            <a:chOff x="0" y="0"/>
            <a:chExt cx="12191999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71C0711C-3A15-4BED-8D6C-E743E1762F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4857" y="0"/>
              <a:ext cx="9797142" cy="6858000"/>
            </a:xfrm>
            <a:prstGeom prst="rect">
              <a:avLst/>
            </a:prstGeom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3B87A3B2-65EA-4546-8C49-CA50B99F1A23}"/>
                </a:ext>
              </a:extLst>
            </p:cNvPr>
            <p:cNvSpPr/>
            <p:nvPr/>
          </p:nvSpPr>
          <p:spPr>
            <a:xfrm>
              <a:off x="0" y="0"/>
              <a:ext cx="2394857" cy="6858000"/>
            </a:xfrm>
            <a:prstGeom prst="rect">
              <a:avLst/>
            </a:prstGeom>
            <a:solidFill>
              <a:srgbClr val="FEFB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0AE75E9-AE92-448C-A8B4-32D52E579F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06824" cy="80682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68D798C-1219-4478-889B-360F707B34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42" y="510989"/>
            <a:ext cx="2286997" cy="295835"/>
          </a:xfrm>
          <a:prstGeom prst="rect">
            <a:avLst/>
          </a:prstGeom>
        </p:spPr>
      </p:pic>
      <p:sp>
        <p:nvSpPr>
          <p:cNvPr id="8" name="任意多边形 33">
            <a:extLst>
              <a:ext uri="{FF2B5EF4-FFF2-40B4-BE49-F238E27FC236}">
                <a16:creationId xmlns:a16="http://schemas.microsoft.com/office/drawing/2014/main" xmlns="" id="{060F65E5-D9C0-4C9A-9E47-A7F0D08C17BE}"/>
              </a:ext>
            </a:extLst>
          </p:cNvPr>
          <p:cNvSpPr>
            <a:spLocks/>
          </p:cNvSpPr>
          <p:nvPr/>
        </p:nvSpPr>
        <p:spPr bwMode="auto">
          <a:xfrm flipH="1">
            <a:off x="552450" y="942295"/>
            <a:ext cx="8310414" cy="1534794"/>
          </a:xfrm>
          <a:custGeom>
            <a:avLst/>
            <a:gdLst>
              <a:gd name="T0" fmla="*/ 462991 w 4736306"/>
              <a:gd name="T1" fmla="*/ 0 h 925514"/>
              <a:gd name="T2" fmla="*/ 520167 w 4736306"/>
              <a:gd name="T3" fmla="*/ 5761 h 925514"/>
              <a:gd name="T4" fmla="*/ 520167 w 4736306"/>
              <a:gd name="T5" fmla="*/ 0 h 925514"/>
              <a:gd name="T6" fmla="*/ 4738688 w 4736306"/>
              <a:gd name="T7" fmla="*/ 0 h 925514"/>
              <a:gd name="T8" fmla="*/ 4738688 w 4736306"/>
              <a:gd name="T9" fmla="*/ 925508 h 925514"/>
              <a:gd name="T10" fmla="*/ 520167 w 4736306"/>
              <a:gd name="T11" fmla="*/ 925508 h 925514"/>
              <a:gd name="T12" fmla="*/ 520167 w 4736306"/>
              <a:gd name="T13" fmla="*/ 919747 h 925514"/>
              <a:gd name="T14" fmla="*/ 462991 w 4736306"/>
              <a:gd name="T15" fmla="*/ 925508 h 925514"/>
              <a:gd name="T16" fmla="*/ 0 w 4736306"/>
              <a:gd name="T17" fmla="*/ 462754 h 925514"/>
              <a:gd name="T18" fmla="*/ 462991 w 4736306"/>
              <a:gd name="T19" fmla="*/ 0 h 92551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736306"/>
              <a:gd name="T31" fmla="*/ 0 h 925514"/>
              <a:gd name="T32" fmla="*/ 4736306 w 4736306"/>
              <a:gd name="T33" fmla="*/ 925514 h 92551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736306" h="925514">
                <a:moveTo>
                  <a:pt x="462757" y="0"/>
                </a:moveTo>
                <a:lnTo>
                  <a:pt x="519906" y="5761"/>
                </a:lnTo>
                <a:lnTo>
                  <a:pt x="519906" y="0"/>
                </a:lnTo>
                <a:lnTo>
                  <a:pt x="4736306" y="0"/>
                </a:lnTo>
                <a:lnTo>
                  <a:pt x="4736306" y="925514"/>
                </a:lnTo>
                <a:lnTo>
                  <a:pt x="519906" y="925514"/>
                </a:lnTo>
                <a:lnTo>
                  <a:pt x="519906" y="919753"/>
                </a:lnTo>
                <a:lnTo>
                  <a:pt x="462757" y="925514"/>
                </a:lnTo>
                <a:cubicBezTo>
                  <a:pt x="207183" y="925514"/>
                  <a:pt x="0" y="718331"/>
                  <a:pt x="0" y="462757"/>
                </a:cubicBezTo>
                <a:cubicBezTo>
                  <a:pt x="0" y="207183"/>
                  <a:pt x="207183" y="0"/>
                  <a:pt x="462757" y="0"/>
                </a:cubicBezTo>
                <a:close/>
              </a:path>
            </a:pathLst>
          </a:custGeom>
          <a:solidFill>
            <a:srgbClr val="FDEBB0"/>
          </a:solidFill>
          <a:ln>
            <a:noFill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DE66222D-FA7E-44C3-8400-3914D7DCE1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18677" y="76181"/>
            <a:ext cx="3476927" cy="67818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B8C2DC0-845B-2C15-1FF0-10CE19D3B02C}"/>
              </a:ext>
            </a:extLst>
          </p:cNvPr>
          <p:cNvSpPr txBox="1"/>
          <p:nvPr/>
        </p:nvSpPr>
        <p:spPr>
          <a:xfrm>
            <a:off x="1242369" y="1364398"/>
            <a:ext cx="62788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en-US" sz="4400">
                <a:solidFill>
                  <a:srgbClr val="FF0000"/>
                </a:solidFill>
                <a:latin typeface="+mn-lt"/>
              </a:rPr>
              <a:t>Chúc các em chăm ngoan</a:t>
            </a:r>
            <a:endParaRPr lang="en-US" altLang="en-US" sz="44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93606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四色华丽色系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FC6E5B"/>
      </a:accent1>
      <a:accent2>
        <a:srgbClr val="FBC75D"/>
      </a:accent2>
      <a:accent3>
        <a:srgbClr val="66BFBC"/>
      </a:accent3>
      <a:accent4>
        <a:srgbClr val="8CC066"/>
      </a:accent4>
      <a:accent5>
        <a:srgbClr val="3F3F3F"/>
      </a:accent5>
      <a:accent6>
        <a:srgbClr val="262626"/>
      </a:accent6>
      <a:hlink>
        <a:srgbClr val="00D5D5"/>
      </a:hlink>
      <a:folHlink>
        <a:srgbClr val="DD00D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510</Words>
  <Application>Microsoft Office PowerPoint</Application>
  <PresentationFormat>Custom</PresentationFormat>
  <Paragraphs>121</Paragraphs>
  <Slides>24</Slides>
  <Notes>3</Notes>
  <HiddenSlides>0</HiddenSlides>
  <MMClips>13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Office 主题​​</vt:lpstr>
      <vt:lpstr>3_Office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Khám phá</vt:lpstr>
      <vt:lpstr>PowerPoint Presentation</vt:lpstr>
      <vt:lpstr>PowerPoint Presentation</vt:lpstr>
      <vt:lpstr>PowerPoint Presentation</vt:lpstr>
      <vt:lpstr>Kể tên một số đoạn thẳng trong thực tế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DELL</dc:creator>
  <cp:lastModifiedBy>SEVEN TRAN</cp:lastModifiedBy>
  <cp:revision>13</cp:revision>
  <dcterms:created xsi:type="dcterms:W3CDTF">2021-05-19T13:00:00Z</dcterms:created>
  <dcterms:modified xsi:type="dcterms:W3CDTF">2022-12-25T03:22:50Z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