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710" r:id="rId2"/>
  </p:sldMasterIdLst>
  <p:notesMasterIdLst>
    <p:notesMasterId r:id="rId20"/>
  </p:notesMasterIdLst>
  <p:sldIdLst>
    <p:sldId id="263" r:id="rId3"/>
    <p:sldId id="319" r:id="rId4"/>
    <p:sldId id="296" r:id="rId5"/>
    <p:sldId id="321" r:id="rId6"/>
    <p:sldId id="322" r:id="rId7"/>
    <p:sldId id="264" r:id="rId8"/>
    <p:sldId id="298" r:id="rId9"/>
    <p:sldId id="266" r:id="rId10"/>
    <p:sldId id="299" r:id="rId11"/>
    <p:sldId id="367" r:id="rId12"/>
    <p:sldId id="300" r:id="rId13"/>
    <p:sldId id="301" r:id="rId14"/>
    <p:sldId id="302" r:id="rId15"/>
    <p:sldId id="269" r:id="rId16"/>
    <p:sldId id="303" r:id="rId17"/>
    <p:sldId id="270" r:id="rId18"/>
    <p:sldId id="36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660"/>
  </p:normalViewPr>
  <p:slideViewPr>
    <p:cSldViewPr snapToGrid="0">
      <p:cViewPr varScale="1">
        <p:scale>
          <a:sx n="84" d="100"/>
          <a:sy n="84" d="100"/>
        </p:scale>
        <p:origin x="18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uy nguyen" userId="9e06b20191a0960f" providerId="LiveId" clId="{371D68F6-0771-4890-A7D1-16A2153A7711}"/>
    <pc:docChg chg="modSld">
      <pc:chgData name="thuy nguyen" userId="9e06b20191a0960f" providerId="LiveId" clId="{371D68F6-0771-4890-A7D1-16A2153A7711}" dt="2022-12-05T15:11:56.433" v="6"/>
      <pc:docMkLst>
        <pc:docMk/>
      </pc:docMkLst>
      <pc:sldChg chg="modSp mod modAnim">
        <pc:chgData name="thuy nguyen" userId="9e06b20191a0960f" providerId="LiveId" clId="{371D68F6-0771-4890-A7D1-16A2153A7711}" dt="2022-12-05T15:01:26.839" v="3" actId="20577"/>
        <pc:sldMkLst>
          <pc:docMk/>
          <pc:sldMk cId="1936554918" sldId="299"/>
        </pc:sldMkLst>
        <pc:spChg chg="mod">
          <ac:chgData name="thuy nguyen" userId="9e06b20191a0960f" providerId="LiveId" clId="{371D68F6-0771-4890-A7D1-16A2153A7711}" dt="2022-12-05T15:01:26.839" v="3" actId="20577"/>
          <ac:spMkLst>
            <pc:docMk/>
            <pc:sldMk cId="1936554918" sldId="299"/>
            <ac:spMk id="19" creationId="{00000000-0000-0000-0000-000000000000}"/>
          </ac:spMkLst>
        </pc:spChg>
      </pc:sldChg>
      <pc:sldChg chg="modAnim">
        <pc:chgData name="thuy nguyen" userId="9e06b20191a0960f" providerId="LiveId" clId="{371D68F6-0771-4890-A7D1-16A2153A7711}" dt="2022-12-05T15:11:56.433" v="6"/>
        <pc:sldMkLst>
          <pc:docMk/>
          <pc:sldMk cId="185446365" sldId="3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86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F65FA-429F-4373-9479-4C6A1C9316A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44" y="198033"/>
            <a:ext cx="11823312" cy="64619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99797" y="318559"/>
            <a:ext cx="10972800" cy="466064"/>
          </a:xfrm>
        </p:spPr>
        <p:txBody>
          <a:bodyPr>
            <a:noAutofit/>
          </a:bodyPr>
          <a:lstStyle>
            <a:lvl1pPr algn="l">
              <a:defRPr sz="2665" b="0" i="0">
                <a:solidFill>
                  <a:schemeClr val="tx1">
                    <a:lumMod val="85000"/>
                    <a:lumOff val="1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r>
              <a:rPr lang="zh-CN" altLang="en-US" dirty="0"/>
              <a:t>第一部分  点击此处输入您的标题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1232571" y="6282448"/>
            <a:ext cx="958165" cy="384043"/>
            <a:chOff x="8424428" y="4716750"/>
            <a:chExt cx="718624" cy="288032"/>
          </a:xfrm>
          <a:solidFill>
            <a:srgbClr val="BFBFBF"/>
          </a:solidFill>
        </p:grpSpPr>
        <p:sp>
          <p:nvSpPr>
            <p:cNvPr id="9" name="圆角矩形 8"/>
            <p:cNvSpPr/>
            <p:nvPr userDrawn="1"/>
          </p:nvSpPr>
          <p:spPr>
            <a:xfrm>
              <a:off x="8424428" y="4716750"/>
              <a:ext cx="468052" cy="28803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" name="矩形 9"/>
            <p:cNvSpPr/>
            <p:nvPr userDrawn="1"/>
          </p:nvSpPr>
          <p:spPr>
            <a:xfrm>
              <a:off x="8820472" y="4948014"/>
              <a:ext cx="322580" cy="567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1" name="TextBox 10"/>
          <p:cNvSpPr txBox="1"/>
          <p:nvPr userDrawn="1"/>
        </p:nvSpPr>
        <p:spPr>
          <a:xfrm>
            <a:off x="11300685" y="6248767"/>
            <a:ext cx="334010" cy="420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5E71900-10A2-4CC6-8A82-1659C4480C15}" type="slidenum">
              <a:rPr lang="zh-CN" altLang="en-US" sz="2135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‹#›</a:t>
            </a:fld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62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240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30618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96092B4-522C-54C6-37BC-203A8C699A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38038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s 8">
            <a:extLst>
              <a:ext uri="{FF2B5EF4-FFF2-40B4-BE49-F238E27FC236}">
                <a16:creationId xmlns:a16="http://schemas.microsoft.com/office/drawing/2014/main" id="{EB866A31-ECE4-A111-7C00-1372884997E7}"/>
              </a:ext>
            </a:extLst>
          </p:cNvPr>
          <p:cNvSpPr/>
          <p:nvPr userDrawn="1"/>
        </p:nvSpPr>
        <p:spPr>
          <a:xfrm>
            <a:off x="-55563" y="-3175"/>
            <a:ext cx="12323763" cy="6937375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729471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74D81-BE9C-4C9D-8371-8BC208C7A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FEFD8-2151-478C-9C1C-0545885223F3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3" r:id="rId12"/>
    <p:sldLayoutId id="2147483724" r:id="rId13"/>
    <p:sldLayoutId id="2147483725" r:id="rId14"/>
    <p:sldLayoutId id="214748372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0.GIF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9.png"/><Relationship Id="rId17" Type="http://schemas.openxmlformats.org/officeDocument/2006/relationships/image" Target="../media/image14.GIF"/><Relationship Id="rId2" Type="http://schemas.microsoft.com/office/2007/relationships/media" Target="../media/media1.mp3"/><Relationship Id="rId16" Type="http://schemas.openxmlformats.org/officeDocument/2006/relationships/image" Target="../media/image13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8.png"/><Relationship Id="rId5" Type="http://schemas.microsoft.com/office/2007/relationships/media" Target="../media/media3.mp3"/><Relationship Id="rId15" Type="http://schemas.openxmlformats.org/officeDocument/2006/relationships/image" Target="../media/image12.png"/><Relationship Id="rId10" Type="http://schemas.openxmlformats.org/officeDocument/2006/relationships/audio" Target="../media/audio1.wav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10.GIF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6.png"/><Relationship Id="rId17" Type="http://schemas.openxmlformats.org/officeDocument/2006/relationships/image" Target="../media/image14.GIF"/><Relationship Id="rId2" Type="http://schemas.microsoft.com/office/2007/relationships/media" Target="../media/media1.mp3"/><Relationship Id="rId16" Type="http://schemas.openxmlformats.org/officeDocument/2006/relationships/image" Target="../media/image13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12.png"/><Relationship Id="rId10" Type="http://schemas.openxmlformats.org/officeDocument/2006/relationships/audio" Target="../media/audio3.wav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10.GIF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7.png"/><Relationship Id="rId17" Type="http://schemas.openxmlformats.org/officeDocument/2006/relationships/image" Target="../media/image14.GIF"/><Relationship Id="rId2" Type="http://schemas.microsoft.com/office/2007/relationships/media" Target="../media/media1.mp3"/><Relationship Id="rId16" Type="http://schemas.openxmlformats.org/officeDocument/2006/relationships/image" Target="../media/image13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8.png"/><Relationship Id="rId5" Type="http://schemas.microsoft.com/office/2007/relationships/media" Target="../media/media3.mp3"/><Relationship Id="rId15" Type="http://schemas.openxmlformats.org/officeDocument/2006/relationships/image" Target="../media/image12.png"/><Relationship Id="rId10" Type="http://schemas.openxmlformats.org/officeDocument/2006/relationships/audio" Target="../media/audio3.wav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10.GIF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9.png"/><Relationship Id="rId17" Type="http://schemas.openxmlformats.org/officeDocument/2006/relationships/image" Target="../media/image14.GIF"/><Relationship Id="rId2" Type="http://schemas.microsoft.com/office/2007/relationships/media" Target="../media/media1.mp3"/><Relationship Id="rId16" Type="http://schemas.openxmlformats.org/officeDocument/2006/relationships/image" Target="../media/image13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8.png"/><Relationship Id="rId5" Type="http://schemas.microsoft.com/office/2007/relationships/media" Target="../media/media3.mp3"/><Relationship Id="rId15" Type="http://schemas.openxmlformats.org/officeDocument/2006/relationships/image" Target="../media/image12.png"/><Relationship Id="rId10" Type="http://schemas.openxmlformats.org/officeDocument/2006/relationships/audio" Target="../media/audio3.wav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13" Type="http://schemas.microsoft.com/office/2007/relationships/hdphoto" Target="../media/hdphoto2.wdp"/><Relationship Id="rId18" Type="http://schemas.openxmlformats.org/officeDocument/2006/relationships/image" Target="../media/image35.pn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12" Type="http://schemas.openxmlformats.org/officeDocument/2006/relationships/image" Target="../media/image32.png"/><Relationship Id="rId17" Type="http://schemas.microsoft.com/office/2007/relationships/hdphoto" Target="../media/hdphoto4.wdp"/><Relationship Id="rId2" Type="http://schemas.openxmlformats.org/officeDocument/2006/relationships/image" Target="../media/image23.jp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jpg"/><Relationship Id="rId11" Type="http://schemas.microsoft.com/office/2007/relationships/hdphoto" Target="../media/hdphoto1.wdp"/><Relationship Id="rId5" Type="http://schemas.openxmlformats.org/officeDocument/2006/relationships/image" Target="../media/image26.jpg"/><Relationship Id="rId15" Type="http://schemas.microsoft.com/office/2007/relationships/hdphoto" Target="../media/hdphoto3.wdp"/><Relationship Id="rId10" Type="http://schemas.openxmlformats.org/officeDocument/2006/relationships/image" Target="../media/image31.png"/><Relationship Id="rId4" Type="http://schemas.openxmlformats.org/officeDocument/2006/relationships/image" Target="../media/image25.jpg"/><Relationship Id="rId9" Type="http://schemas.openxmlformats.org/officeDocument/2006/relationships/image" Target="../media/image30.jp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812FF90-E79C-46E7-3873-0A9455B4F3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51282" y="304801"/>
            <a:ext cx="9316720" cy="12160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vi-VN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ỦY BAN NHÂN DÂN HUYỆN TRÀ BỒNG</a:t>
            </a:r>
            <a:r>
              <a:rPr lang="vi-V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TIỂU 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vi-VN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TRÀ XUÂN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9548B29F-BE71-E0D9-A2FA-7510EBDD5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845" y="5537516"/>
            <a:ext cx="402129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1" dirty="0">
                <a:solidFill>
                  <a:srgbClr val="002060"/>
                </a:solidFill>
                <a:cs typeface="Times New Roman" panose="02020603050405020304" pitchFamily="18" charset="0"/>
              </a:rPr>
              <a:t>GIÁO VIÊN : NGUYỄN </a:t>
            </a:r>
            <a:r>
              <a:rPr lang="vi-VN" alt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THỊ</a:t>
            </a:r>
            <a:r>
              <a:rPr lang="en-US" alt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vi-VN" alt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MY</a:t>
            </a:r>
            <a:endParaRPr lang="en-US" altLang="en-US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r>
              <a:rPr lang="en-US" altLang="en-US" b="1" dirty="0">
                <a:solidFill>
                  <a:srgbClr val="002060"/>
                </a:solidFill>
                <a:cs typeface="Times New Roman" panose="02020603050405020304" pitchFamily="18" charset="0"/>
              </a:rPr>
              <a:t>LỚP : </a:t>
            </a:r>
            <a:r>
              <a:rPr lang="vi-VN" altLang="en-US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2E</a:t>
            </a:r>
            <a:endParaRPr lang="en-US" altLang="en-US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3076" name="Picture 7">
            <a:extLst>
              <a:ext uri="{FF2B5EF4-FFF2-40B4-BE49-F238E27FC236}">
                <a16:creationId xmlns:a16="http://schemas.microsoft.com/office/drawing/2014/main" id="{651F7B11-3656-33B2-C598-4970AF9FC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7" y="2722561"/>
            <a:ext cx="3716338" cy="383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8">
            <a:extLst>
              <a:ext uri="{FF2B5EF4-FFF2-40B4-BE49-F238E27FC236}">
                <a16:creationId xmlns:a16="http://schemas.microsoft.com/office/drawing/2014/main" id="{B63FDE6D-D9F1-D5C0-7108-98332A9EC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731" y="5321816"/>
            <a:ext cx="2036762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E4E63E-491B-67CA-E296-349DCD18C048}"/>
              </a:ext>
            </a:extLst>
          </p:cNvPr>
          <p:cNvSpPr txBox="1"/>
          <p:nvPr/>
        </p:nvSpPr>
        <p:spPr>
          <a:xfrm>
            <a:off x="872311" y="1498559"/>
            <a:ext cx="113196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altLang="zh-CN" sz="6600" b="1" i="0" u="none" strike="noStrike" kern="1200" cap="none" spc="0" normalizeH="0" baseline="0" noProof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+mj-lt"/>
                <a:ea typeface="字魂17号-萌趣果冻体"/>
                <a:cs typeface="+mj-lt"/>
              </a:rPr>
              <a:t>Chào</a:t>
            </a:r>
            <a:r>
              <a:rPr kumimoji="0" lang="en-US" altLang="zh-CN" sz="6600" b="1" i="0" u="none" strike="noStrike" kern="1200" cap="none" spc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+mj-lt"/>
                <a:ea typeface="字魂17号-萌趣果冻体"/>
                <a:cs typeface="+mj-lt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+mj-lt"/>
                <a:ea typeface="字魂17号-萌趣果冻体"/>
                <a:cs typeface="+mj-lt"/>
              </a:rPr>
              <a:t>mừng</a:t>
            </a:r>
            <a:r>
              <a:rPr kumimoji="0" lang="en-US" altLang="zh-CN" sz="6600" b="1" i="0" u="none" strike="noStrike" kern="1200" cap="none" spc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+mj-lt"/>
                <a:ea typeface="字魂17号-萌趣果冻体"/>
                <a:cs typeface="+mj-lt"/>
              </a:rPr>
              <a:t> </a:t>
            </a:r>
            <a:r>
              <a:rPr kumimoji="0" lang="vi-VN" altLang="zh-CN" sz="6600" b="1" i="0" u="none" strike="noStrike" kern="1200" cap="none" spc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+mj-lt"/>
                <a:ea typeface="字魂17号-萌趣果冻体"/>
                <a:cs typeface="+mj-lt"/>
              </a:rPr>
              <a:t>quý</a:t>
            </a:r>
            <a:r>
              <a:rPr kumimoji="0" lang="vi-VN" altLang="zh-CN" sz="6600" b="1" i="0" u="none" strike="noStrike" kern="1200" cap="none" spc="0" normalizeH="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+mj-lt"/>
                <a:ea typeface="字魂17号-萌趣果冻体"/>
                <a:cs typeface="+mj-lt"/>
              </a:rPr>
              <a:t> thầy cô và </a:t>
            </a:r>
            <a:r>
              <a:rPr kumimoji="0" lang="en-US" altLang="zh-CN" sz="6600" b="1" i="0" u="none" strike="noStrike" kern="1200" cap="none" spc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+mj-lt"/>
                <a:ea typeface="字魂17号-萌趣果冻体"/>
                <a:cs typeface="+mj-lt"/>
              </a:rPr>
              <a:t>các em đến với tiết </a:t>
            </a:r>
            <a:r>
              <a:rPr kumimoji="0" lang="en-US" altLang="zh-CN" sz="6600" b="1" i="0" u="none" strike="noStrike" kern="1200" cap="none" spc="0" normalizeH="0" baseline="0" noProof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+mj-lt"/>
                <a:ea typeface="字魂17号-萌趣果冻体"/>
                <a:cs typeface="+mj-lt"/>
              </a:rPr>
              <a:t>Toán</a:t>
            </a:r>
          </a:p>
          <a:p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rawing&#10;&#10;Description automatically generated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267" y="2421839"/>
            <a:ext cx="813887" cy="1838103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49882" y="2432447"/>
            <a:ext cx="824873" cy="1885423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580" y="2293144"/>
            <a:ext cx="891755" cy="1245835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23" y="2293144"/>
            <a:ext cx="480385" cy="460208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9975" y="2122334"/>
            <a:ext cx="5490551" cy="3468343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3756891"/>
            <a:ext cx="457200" cy="4572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4384346"/>
            <a:ext cx="457200" cy="4572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217" y="894253"/>
            <a:ext cx="1139888" cy="113988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727444" y="3538136"/>
            <a:ext cx="3960904" cy="62230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normalizeH="0" baseline="0" noProof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TRẠM</a:t>
            </a:r>
            <a:r>
              <a:rPr kumimoji="0" lang="en-US" sz="3600" b="1" i="0" u="none" strike="noStrike" kern="1200" normalizeH="0" noProof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XE BUÝT</a:t>
            </a:r>
            <a:endParaRPr kumimoji="0" lang="en-US" sz="3600" b="1" i="0" u="none" strike="noStrike" kern="1200" normalizeH="0" baseline="0" noProof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3" name="Fail! (sound effect)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4913066"/>
            <a:ext cx="45720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27109" y="4335446"/>
            <a:ext cx="1657350" cy="218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SẢN PHẨM CỦA TRỢ GIẢNG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04896" y="4529273"/>
            <a:ext cx="1501775" cy="218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 by Vo Van Xin Em</a:t>
            </a:r>
          </a:p>
        </p:txBody>
      </p:sp>
      <p:pic>
        <p:nvPicPr>
          <p:cNvPr id="12" name="Bike_Rides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3128927"/>
            <a:ext cx="457200" cy="4572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759938" y="5024017"/>
            <a:ext cx="1190625" cy="69151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b="1" cap="none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PLAY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201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6" grpId="0"/>
      <p:bldP spid="10" grpId="0"/>
      <p:bldP spid="19" grpId="0"/>
      <p:bldP spid="13" grpId="0"/>
      <p:bldP spid="1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1906" y="2426412"/>
            <a:ext cx="802025" cy="1868354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1906" y="2426412"/>
            <a:ext cx="797467" cy="1868354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580" y="2293144"/>
            <a:ext cx="891755" cy="1245835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23" y="2293144"/>
            <a:ext cx="480385" cy="460208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9975" y="2122334"/>
            <a:ext cx="5490551" cy="3468343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3756891"/>
            <a:ext cx="457200" cy="4572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4384346"/>
            <a:ext cx="457200" cy="4572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217" y="894253"/>
            <a:ext cx="1139888" cy="1139888"/>
          </a:xfrm>
          <a:prstGeom prst="rect">
            <a:avLst/>
          </a:prstGeom>
        </p:spPr>
      </p:pic>
      <p:sp>
        <p:nvSpPr>
          <p:cNvPr id="5" name="Speech Bubble: Rectangle 4"/>
          <p:cNvSpPr/>
          <p:nvPr/>
        </p:nvSpPr>
        <p:spPr>
          <a:xfrm>
            <a:off x="4639574" y="1412984"/>
            <a:ext cx="4136643" cy="880160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83 - 68 =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40484" y="3665984"/>
            <a:ext cx="3960904" cy="57594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30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4" name="Arrow: Pentagon 13"/>
          <p:cNvSpPr/>
          <p:nvPr/>
        </p:nvSpPr>
        <p:spPr>
          <a:xfrm>
            <a:off x="9005693" y="5370266"/>
            <a:ext cx="1300453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02060"/>
                </a:solidFill>
              </a:rPr>
              <a:t>SAI</a:t>
            </a:r>
          </a:p>
        </p:txBody>
      </p:sp>
      <p:sp>
        <p:nvSpPr>
          <p:cNvPr id="27" name="Arrow: Pentagon 26"/>
          <p:cNvSpPr/>
          <p:nvPr/>
        </p:nvSpPr>
        <p:spPr>
          <a:xfrm flipH="1">
            <a:off x="7525407" y="5370266"/>
            <a:ext cx="1386766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02060"/>
                </a:solidFill>
              </a:rPr>
              <a:t>ĐÚNG</a:t>
            </a:r>
          </a:p>
        </p:txBody>
      </p:sp>
      <p:pic>
        <p:nvPicPr>
          <p:cNvPr id="4" name="Fail! (sound effect)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501180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0.15651 0.02639 " pathEditMode="relative" rAng="0" ptsTypes="AA">
                                      <p:cBhvr>
                                        <p:cTn id="43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649"/>
                            </p:stCondLst>
                            <p:childTnLst>
                              <p:par>
                                <p:cTn id="6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149"/>
                            </p:stCondLst>
                            <p:childTnLst>
                              <p:par>
                                <p:cTn id="7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bldLvl="0" animBg="1"/>
      <p:bldP spid="5" grpId="1" bldLvl="0" animBg="1"/>
      <p:bldP spid="5" grpId="2" bldLvl="0" animBg="1"/>
      <p:bldP spid="26" grpId="0"/>
      <p:bldP spid="26" grpId="1"/>
      <p:bldP spid="26" grpId="2"/>
      <p:bldP spid="14" grpId="0" bldLvl="0" animBg="1"/>
      <p:bldP spid="14" grpId="1" bldLvl="0" animBg="1"/>
      <p:bldP spid="27" grpId="0" bldLvl="0" animBg="1"/>
      <p:bldP spid="27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8175" y="2475812"/>
            <a:ext cx="791912" cy="1788475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8175" y="2465663"/>
            <a:ext cx="789968" cy="1798625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580" y="2293144"/>
            <a:ext cx="891755" cy="1245835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23" y="2293144"/>
            <a:ext cx="480385" cy="460208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9975" y="2122334"/>
            <a:ext cx="5490551" cy="3468343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3756891"/>
            <a:ext cx="457200" cy="4572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4384346"/>
            <a:ext cx="457200" cy="4572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217" y="894253"/>
            <a:ext cx="1139888" cy="1139888"/>
          </a:xfrm>
          <a:prstGeom prst="rect">
            <a:avLst/>
          </a:prstGeom>
        </p:spPr>
      </p:pic>
      <p:sp>
        <p:nvSpPr>
          <p:cNvPr id="5" name="Speech Bubble: Rectangle 4"/>
          <p:cNvSpPr/>
          <p:nvPr/>
        </p:nvSpPr>
        <p:spPr>
          <a:xfrm>
            <a:off x="4639574" y="1412984"/>
            <a:ext cx="4136643" cy="880160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25 + 5 =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40484" y="3665984"/>
            <a:ext cx="3960904" cy="57594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30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4" name="Arrow: Pentagon 13"/>
          <p:cNvSpPr/>
          <p:nvPr/>
        </p:nvSpPr>
        <p:spPr>
          <a:xfrm>
            <a:off x="8950818" y="5370266"/>
            <a:ext cx="1300453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02060"/>
                </a:solidFill>
              </a:rPr>
              <a:t>SAI</a:t>
            </a:r>
          </a:p>
        </p:txBody>
      </p:sp>
      <p:sp>
        <p:nvSpPr>
          <p:cNvPr id="27" name="Arrow: Pentagon 26"/>
          <p:cNvSpPr/>
          <p:nvPr/>
        </p:nvSpPr>
        <p:spPr>
          <a:xfrm flipH="1">
            <a:off x="7611720" y="5370266"/>
            <a:ext cx="1300453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02060"/>
                </a:solidFill>
              </a:rPr>
              <a:t>ĐÚNG</a:t>
            </a:r>
          </a:p>
        </p:txBody>
      </p:sp>
      <p:pic>
        <p:nvPicPr>
          <p:cNvPr id="4" name="Fail! (sound effect)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501180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0.15651 0.02638 " pathEditMode="relative" rAng="0" ptsTypes="AA">
                                      <p:cBhvr>
                                        <p:cTn id="43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649"/>
                            </p:stCondLst>
                            <p:childTnLst>
                              <p:par>
                                <p:cTn id="6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149"/>
                            </p:stCondLst>
                            <p:childTnLst>
                              <p:par>
                                <p:cTn id="7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bldLvl="0" animBg="1"/>
      <p:bldP spid="5" grpId="1" bldLvl="0" animBg="1"/>
      <p:bldP spid="5" grpId="2" bldLvl="0" animBg="1"/>
      <p:bldP spid="26" grpId="0"/>
      <p:bldP spid="26" grpId="1"/>
      <p:bldP spid="26" grpId="2"/>
      <p:bldP spid="14" grpId="0" bldLvl="0" animBg="1"/>
      <p:bldP spid="14" grpId="1" bldLvl="0" animBg="1"/>
      <p:bldP spid="27" grpId="0" bldLvl="0" animBg="1"/>
      <p:bldP spid="27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8797" y="2407669"/>
            <a:ext cx="867710" cy="1862624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8798" y="2407313"/>
            <a:ext cx="865579" cy="1863272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580" y="2293144"/>
            <a:ext cx="891755" cy="1245835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23" y="2293144"/>
            <a:ext cx="480385" cy="460208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9975" y="2122334"/>
            <a:ext cx="5490551" cy="3468343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3756891"/>
            <a:ext cx="457200" cy="4572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4384346"/>
            <a:ext cx="457200" cy="4572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217" y="894253"/>
            <a:ext cx="1139888" cy="1139888"/>
          </a:xfrm>
          <a:prstGeom prst="rect">
            <a:avLst/>
          </a:prstGeom>
        </p:spPr>
      </p:pic>
      <p:sp>
        <p:nvSpPr>
          <p:cNvPr id="5" name="Speech Bubble: Rectangle 4"/>
          <p:cNvSpPr/>
          <p:nvPr/>
        </p:nvSpPr>
        <p:spPr>
          <a:xfrm>
            <a:off x="4639574" y="1412984"/>
            <a:ext cx="4136643" cy="880160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 + 12 =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40484" y="3665984"/>
            <a:ext cx="3960904" cy="57594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30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14" name="Arrow: Pentagon 13"/>
          <p:cNvSpPr/>
          <p:nvPr/>
        </p:nvSpPr>
        <p:spPr>
          <a:xfrm>
            <a:off x="9005693" y="5370266"/>
            <a:ext cx="1300453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02060"/>
                </a:solidFill>
              </a:rPr>
              <a:t>SAI</a:t>
            </a:r>
          </a:p>
        </p:txBody>
      </p:sp>
      <p:sp>
        <p:nvSpPr>
          <p:cNvPr id="27" name="Arrow: Pentagon 26"/>
          <p:cNvSpPr/>
          <p:nvPr/>
        </p:nvSpPr>
        <p:spPr>
          <a:xfrm flipH="1">
            <a:off x="7611720" y="5370266"/>
            <a:ext cx="1300453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02060"/>
                </a:solidFill>
              </a:rPr>
              <a:t>ĐÚNG</a:t>
            </a:r>
          </a:p>
        </p:txBody>
      </p:sp>
      <p:pic>
        <p:nvPicPr>
          <p:cNvPr id="4" name="Fail! (sound effect)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501180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59259E-6 L 0.15651 0.02639 " pathEditMode="relative" rAng="0" ptsTypes="AA">
                                      <p:cBhvr>
                                        <p:cTn id="43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649"/>
                            </p:stCondLst>
                            <p:childTnLst>
                              <p:par>
                                <p:cTn id="6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149"/>
                            </p:stCondLst>
                            <p:childTnLst>
                              <p:par>
                                <p:cTn id="7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bldLvl="0" animBg="1"/>
      <p:bldP spid="5" grpId="1" bldLvl="0" animBg="1"/>
      <p:bldP spid="5" grpId="2" bldLvl="0" animBg="1"/>
      <p:bldP spid="26" grpId="0"/>
      <p:bldP spid="26" grpId="1"/>
      <p:bldP spid="26" grpId="2"/>
      <p:bldP spid="14" grpId="0" bldLvl="0" animBg="1"/>
      <p:bldP spid="14" grpId="1" bldLvl="0" animBg="1"/>
      <p:bldP spid="27" grpId="0" bldLvl="0" animBg="1"/>
      <p:bldP spid="27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1960734"/>
            <a:ext cx="12063046" cy="27152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800" b="1" i="1" spc="10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 </a:t>
            </a:r>
            <a:r>
              <a:rPr lang="en-US" sz="4400" b="1" i="1" spc="10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 New Roman"/>
                <a:cs typeface="+mj-lt"/>
                <a:sym typeface="+mn-ea"/>
              </a:rPr>
              <a:t>Bài 25: Điểm, đoạn thẳng, đường thẳng</a:t>
            </a:r>
            <a:r>
              <a:rPr lang="en-US" sz="4400" b="1" i="1" spc="100" noProof="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 New Roman"/>
                <a:cs typeface="+mj-lt"/>
                <a:sym typeface="+mn-ea"/>
              </a:rPr>
              <a:t>,</a:t>
            </a:r>
            <a:endParaRPr lang="vi-VN" sz="4400" b="1" i="1" spc="100" noProof="0" dirty="0" smtClean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Times  New Roman"/>
              <a:cs typeface="+mj-lt"/>
              <a:sym typeface="+mn-ea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sz="4400" b="1" i="1" spc="10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 New Roman"/>
                <a:cs typeface="+mj-lt"/>
                <a:sym typeface="+mn-ea"/>
              </a:rPr>
              <a:t> </a:t>
            </a:r>
            <a:r>
              <a:rPr lang="vi-VN" sz="4400" b="1" i="1" spc="10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 New Roman"/>
                <a:cs typeface="+mj-lt"/>
                <a:sym typeface="+mn-ea"/>
              </a:rPr>
              <a:t>     </a:t>
            </a:r>
            <a:r>
              <a:rPr lang="en-US" sz="4400" b="1" i="1" spc="100" noProof="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 New Roman"/>
                <a:cs typeface="+mj-lt"/>
                <a:sym typeface="+mn-ea"/>
              </a:rPr>
              <a:t> </a:t>
            </a:r>
            <a:r>
              <a:rPr lang="vi-VN" sz="4400" b="1" i="1" spc="100" noProof="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 New Roman"/>
                <a:cs typeface="+mj-lt"/>
                <a:sym typeface="+mn-ea"/>
              </a:rPr>
              <a:t>    </a:t>
            </a:r>
            <a:r>
              <a:rPr lang="en-US" sz="4400" b="1" i="1" spc="100" noProof="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 New Roman"/>
                <a:cs typeface="+mj-lt"/>
                <a:sym typeface="+mn-ea"/>
              </a:rPr>
              <a:t>đường </a:t>
            </a:r>
            <a:r>
              <a:rPr lang="en-US" sz="4400" b="1" i="1" spc="10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 New Roman"/>
                <a:cs typeface="+mj-lt"/>
                <a:sym typeface="+mn-ea"/>
              </a:rPr>
              <a:t>cong, ba điểm thẳng </a:t>
            </a:r>
            <a:r>
              <a:rPr lang="vi-VN" sz="4400" b="1" i="1" spc="100" noProof="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 New Roman"/>
                <a:cs typeface="+mj-lt"/>
                <a:sym typeface="+mn-ea"/>
              </a:rPr>
              <a:t>hàng</a:t>
            </a:r>
            <a:r>
              <a:rPr lang="vi-VN" sz="4800" b="1" i="1" spc="100" noProof="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.</a:t>
            </a:r>
            <a:endParaRPr lang="zh-CN" altLang="en-US" sz="4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30061" y="82063"/>
            <a:ext cx="64359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smtClean="0">
                <a:latin typeface="+mj-lt"/>
              </a:rPr>
              <a:t>Thứ  3   ngày   06 </a:t>
            </a:r>
            <a:r>
              <a:rPr lang="vi-VN" sz="3200" dirty="0" smtClean="0">
                <a:latin typeface="+mj-lt"/>
              </a:rPr>
              <a:t>tháng 12 năm 2022</a:t>
            </a:r>
            <a:endParaRPr lang="en-US" sz="32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18185" y="869687"/>
            <a:ext cx="14419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u="sng" dirty="0" smtClean="0">
                <a:latin typeface="+mj-lt"/>
              </a:rPr>
              <a:t>Toán :</a:t>
            </a:r>
            <a:endParaRPr lang="en-US" sz="3200" u="sng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ownloads\garden-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6581" y="0"/>
            <a:ext cx="164960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200" y="2286001"/>
            <a:ext cx="10363200" cy="1470025"/>
          </a:xfrm>
        </p:spPr>
        <p:txBody>
          <a:bodyPr>
            <a:noAutofit/>
          </a:bodyPr>
          <a:lstStyle/>
          <a:p>
            <a:r>
              <a:rPr lang="en-US" sz="9600" dirty="0" err="1">
                <a:solidFill>
                  <a:srgbClr val="FF0000"/>
                </a:solidFill>
                <a:latin typeface="HoloLens MDL2 Assets" pitchFamily="18" charset="0"/>
              </a:rPr>
              <a:t>Khám</a:t>
            </a:r>
            <a:r>
              <a:rPr lang="en-US" sz="9600" dirty="0">
                <a:solidFill>
                  <a:srgbClr val="FF0000"/>
                </a:solidFill>
                <a:latin typeface="HoloLens MDL2 Assets" pitchFamily="18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HoloLens MDL2 Assets" pitchFamily="18" charset="0"/>
              </a:rPr>
              <a:t>phá</a:t>
            </a:r>
            <a:endParaRPr lang="en-US" sz="9600" dirty="0">
              <a:solidFill>
                <a:srgbClr val="FF0000"/>
              </a:solidFill>
              <a:latin typeface="HoloLens MDL2 Asset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2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62890"/>
            <a:ext cx="2598420" cy="1143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65" y="636032"/>
            <a:ext cx="11821070" cy="60913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04C5A8-CC31-4446-DDB4-3EDF2BC03B9E}"/>
              </a:ext>
            </a:extLst>
          </p:cNvPr>
          <p:cNvSpPr/>
          <p:nvPr/>
        </p:nvSpPr>
        <p:spPr>
          <a:xfrm>
            <a:off x="3799840" y="3046548"/>
            <a:ext cx="7548880" cy="38114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3607" y="636771"/>
            <a:ext cx="476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Điểm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đoạn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thẳng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171700" y="1489710"/>
            <a:ext cx="7733030" cy="729615"/>
            <a:chOff x="2171700" y="1489710"/>
            <a:chExt cx="7733030" cy="729615"/>
          </a:xfrm>
        </p:grpSpPr>
        <p:sp>
          <p:nvSpPr>
            <p:cNvPr id="5" name="Oval 4"/>
            <p:cNvSpPr/>
            <p:nvPr/>
          </p:nvSpPr>
          <p:spPr>
            <a:xfrm>
              <a:off x="2171700" y="1490189"/>
              <a:ext cx="68580" cy="685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9836150" y="1489710"/>
              <a:ext cx="68580" cy="685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/>
          </p:nvSpPr>
          <p:spPr>
            <a:xfrm rot="10800000">
              <a:off x="2733674" y="1524000"/>
              <a:ext cx="806577" cy="695325"/>
            </a:xfrm>
            <a:prstGeom prst="triangle">
              <a:avLst/>
            </a:prstGeom>
            <a:blipFill>
              <a:blip r:embed="rId2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8379713" y="1524000"/>
              <a:ext cx="806577" cy="695325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Isosceles Triangle 9"/>
            <p:cNvSpPr/>
            <p:nvPr/>
          </p:nvSpPr>
          <p:spPr>
            <a:xfrm rot="10800000">
              <a:off x="4346828" y="1524000"/>
              <a:ext cx="806577" cy="695325"/>
            </a:xfrm>
            <a:prstGeom prst="triangle">
              <a:avLst/>
            </a:prstGeom>
            <a:blipFill>
              <a:blip r:embed="rId4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Isosceles Triangle 10"/>
            <p:cNvSpPr/>
            <p:nvPr/>
          </p:nvSpPr>
          <p:spPr>
            <a:xfrm rot="10800000">
              <a:off x="5153405" y="1524000"/>
              <a:ext cx="806577" cy="695325"/>
            </a:xfrm>
            <a:prstGeom prst="triangle">
              <a:avLst/>
            </a:prstGeom>
            <a:blipFill>
              <a:blip r:embed="rId5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/>
          </p:nvSpPr>
          <p:spPr>
            <a:xfrm rot="10800000">
              <a:off x="5959982" y="1524000"/>
              <a:ext cx="806577" cy="695325"/>
            </a:xfrm>
            <a:prstGeom prst="triangle">
              <a:avLst/>
            </a:prstGeom>
            <a:blipFill>
              <a:blip r:embed="rId6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/>
            <p:cNvSpPr/>
            <p:nvPr/>
          </p:nvSpPr>
          <p:spPr>
            <a:xfrm rot="10800000">
              <a:off x="6766559" y="1524000"/>
              <a:ext cx="806577" cy="695325"/>
            </a:xfrm>
            <a:prstGeom prst="triangle">
              <a:avLst/>
            </a:prstGeom>
            <a:blipFill>
              <a:blip r:embed="rId7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/>
            <p:cNvSpPr/>
            <p:nvPr/>
          </p:nvSpPr>
          <p:spPr>
            <a:xfrm rot="10800000">
              <a:off x="7573136" y="1524000"/>
              <a:ext cx="806577" cy="695325"/>
            </a:xfrm>
            <a:prstGeom prst="triangle">
              <a:avLst/>
            </a:prstGeom>
            <a:blipFill>
              <a:blip r:embed="rId8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/>
            <p:cNvSpPr/>
            <p:nvPr/>
          </p:nvSpPr>
          <p:spPr>
            <a:xfrm rot="10800000">
              <a:off x="3540251" y="1524000"/>
              <a:ext cx="806577" cy="695325"/>
            </a:xfrm>
            <a:prstGeom prst="triangle">
              <a:avLst/>
            </a:prstGeom>
            <a:blipFill>
              <a:blip r:embed="rId9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209800" y="1524000"/>
              <a:ext cx="7645400" cy="0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8" name="Picture 4" descr="Nail Cartoon High Res Stock Images | Shutterstock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214" b="72857" l="24231" r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94" t="19132" r="23060" b="25902"/>
          <a:stretch/>
        </p:blipFill>
        <p:spPr bwMode="auto">
          <a:xfrm>
            <a:off x="1977614" y="1263520"/>
            <a:ext cx="262666" cy="29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Nail Cartoon High Res Stock Images | Shutterstock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8214" b="72857" l="24231" r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94" t="19132" r="23060" b="25902"/>
          <a:stretch/>
        </p:blipFill>
        <p:spPr bwMode="auto">
          <a:xfrm rot="4889923">
            <a:off x="9862378" y="1259227"/>
            <a:ext cx="262666" cy="29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759304" y="2415268"/>
            <a:ext cx="4394101" cy="115089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</a:rPr>
              <a:t>Đầu mỗi chiếc đinh là 1 điểm</a:t>
            </a:r>
          </a:p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</a:rPr>
              <a:t>Dây </a:t>
            </a: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</a:rPr>
              <a:t>treo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</a:rPr>
              <a:t>cờ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</a:rPr>
              <a:t>là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1 </a:t>
            </a:r>
            <a:r>
              <a:rPr lang="en-US" sz="2400" err="1">
                <a:solidFill>
                  <a:schemeClr val="accent3">
                    <a:lumMod val="50000"/>
                  </a:schemeClr>
                </a:solidFill>
              </a:rPr>
              <a:t>đoạn</a:t>
            </a:r>
            <a:r>
              <a:rPr lang="en-US" sz="2400">
                <a:solidFill>
                  <a:schemeClr val="accent3">
                    <a:lumMod val="50000"/>
                  </a:schemeClr>
                </a:solidFill>
              </a:rPr>
              <a:t> thẳng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56693" y="2690455"/>
            <a:ext cx="5425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Điểm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vẽ</a:t>
            </a:r>
            <a:r>
              <a:rPr lang="en-US" sz="2800" dirty="0"/>
              <a:t> </a:t>
            </a:r>
            <a:r>
              <a:rPr lang="en-US" sz="2800" dirty="0" err="1"/>
              <a:t>bằng</a:t>
            </a:r>
            <a:r>
              <a:rPr lang="en-US" sz="2800" dirty="0"/>
              <a:t> 1 </a:t>
            </a:r>
            <a:r>
              <a:rPr lang="en-US" sz="2800" dirty="0" err="1"/>
              <a:t>dấu</a:t>
            </a:r>
            <a:r>
              <a:rPr lang="en-US" sz="2800" dirty="0"/>
              <a:t> </a:t>
            </a:r>
            <a:r>
              <a:rPr lang="en-US" sz="2800" dirty="0" err="1"/>
              <a:t>chấm</a:t>
            </a:r>
            <a:endParaRPr lang="en-US" sz="28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5764039" y="3489135"/>
            <a:ext cx="623698" cy="804558"/>
            <a:chOff x="5764039" y="3489135"/>
            <a:chExt cx="623698" cy="804558"/>
          </a:xfrm>
        </p:grpSpPr>
        <p:sp>
          <p:nvSpPr>
            <p:cNvPr id="23" name="TextBox 22"/>
            <p:cNvSpPr txBox="1"/>
            <p:nvPr/>
          </p:nvSpPr>
          <p:spPr>
            <a:xfrm>
              <a:off x="5764039" y="3489135"/>
              <a:ext cx="391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A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021977" y="3524252"/>
              <a:ext cx="3657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169847" y="3489135"/>
            <a:ext cx="623698" cy="804558"/>
            <a:chOff x="5764039" y="3489135"/>
            <a:chExt cx="623698" cy="804558"/>
          </a:xfrm>
        </p:grpSpPr>
        <p:sp>
          <p:nvSpPr>
            <p:cNvPr id="29" name="TextBox 28"/>
            <p:cNvSpPr txBox="1"/>
            <p:nvPr/>
          </p:nvSpPr>
          <p:spPr>
            <a:xfrm>
              <a:off x="5764039" y="3489135"/>
              <a:ext cx="391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B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021977" y="3524252"/>
              <a:ext cx="3657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0232287" y="3489135"/>
            <a:ext cx="623698" cy="804558"/>
            <a:chOff x="5764039" y="3489135"/>
            <a:chExt cx="623698" cy="804558"/>
          </a:xfrm>
        </p:grpSpPr>
        <p:sp>
          <p:nvSpPr>
            <p:cNvPr id="32" name="TextBox 31"/>
            <p:cNvSpPr txBox="1"/>
            <p:nvPr/>
          </p:nvSpPr>
          <p:spPr>
            <a:xfrm>
              <a:off x="5764039" y="3489135"/>
              <a:ext cx="391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C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21977" y="3524252"/>
              <a:ext cx="3657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pic>
        <p:nvPicPr>
          <p:cNvPr id="1030" name="Picture 6" descr="Ruler Vector at GetDrawings | Free download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697" b="89697" l="7813" r="923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370" b="25422"/>
          <a:stretch/>
        </p:blipFill>
        <p:spPr bwMode="auto">
          <a:xfrm>
            <a:off x="6623050" y="4027432"/>
            <a:ext cx="4876800" cy="75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artoon pencil Royalty Free Vector Image - VectorStock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7593" b="74444" l="20000" r="80400">
                        <a14:foregroundMark x1="63200" y1="27963" x2="63200" y2="279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67" t="16697" r="18434" b="24784"/>
          <a:stretch/>
        </p:blipFill>
        <p:spPr bwMode="auto">
          <a:xfrm>
            <a:off x="7574513" y="3342210"/>
            <a:ext cx="728021" cy="73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/>
          <p:cNvCxnSpPr/>
          <p:nvPr/>
        </p:nvCxnSpPr>
        <p:spPr>
          <a:xfrm>
            <a:off x="7561733" y="4073910"/>
            <a:ext cx="30624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864842" y="4110139"/>
            <a:ext cx="2712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Đoạn</a:t>
            </a:r>
            <a:r>
              <a:rPr lang="en-US" sz="2800" dirty="0"/>
              <a:t> </a:t>
            </a:r>
            <a:r>
              <a:rPr lang="en-US" sz="2800" dirty="0" err="1"/>
              <a:t>thẳng</a:t>
            </a:r>
            <a:r>
              <a:rPr lang="en-US" sz="2800" dirty="0"/>
              <a:t> BC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726536" y="4027432"/>
            <a:ext cx="2629105" cy="2337627"/>
            <a:chOff x="604444" y="3268487"/>
            <a:chExt cx="1826440" cy="1826440"/>
          </a:xfrm>
        </p:grpSpPr>
        <p:sp>
          <p:nvSpPr>
            <p:cNvPr id="40" name="Oval 39"/>
            <p:cNvSpPr/>
            <p:nvPr/>
          </p:nvSpPr>
          <p:spPr>
            <a:xfrm>
              <a:off x="1271239" y="4025590"/>
              <a:ext cx="156117" cy="1561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444" y="3268487"/>
              <a:ext cx="1826440" cy="1826440"/>
            </a:xfrm>
            <a:prstGeom prst="rect">
              <a:avLst/>
            </a:prstGeom>
          </p:spPr>
        </p:pic>
      </p:grpSp>
      <p:sp>
        <p:nvSpPr>
          <p:cNvPr id="3" name="Oval 2"/>
          <p:cNvSpPr/>
          <p:nvPr/>
        </p:nvSpPr>
        <p:spPr>
          <a:xfrm>
            <a:off x="3943539" y="4663933"/>
            <a:ext cx="4839462" cy="12553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 smtClean="0">
                <a:solidFill>
                  <a:schemeClr val="tx1"/>
                </a:solidFill>
                <a:latin typeface="+mj-lt"/>
              </a:rPr>
              <a:t>Trên bảng có ba điểm A,B và C. Nối điểm B với điểm C, ta có đoạn thẳng BC.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655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9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1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2.22222E-6 L 0.24974 0.00093 " pathEditMode="relative" rAng="0" ptsTypes="AA">
                                          <p:cBhvr>
                                            <p:cTn id="69" dur="125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487" y="4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71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2" dur="5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" dur="5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uiExpand="1" build="p" animBg="1"/>
          <p:bldP spid="20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1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2.22222E-6 L 0.24974 0.00093 " pathEditMode="relative" rAng="0" ptsTypes="AA">
                                          <p:cBhvr>
                                            <p:cTn id="69" dur="125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487" y="4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71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2" dur="5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" dur="5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uiExpand="1" build="p" animBg="1"/>
          <p:bldP spid="20" grpId="0"/>
          <p:bldP spid="3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D1605-32B8-3DE9-2492-B8297B96E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840" y="659765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Kể tên </a:t>
            </a:r>
            <a:r>
              <a:rPr lang="nl-NL" sz="4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 số đoạn thẳng trong thực tế ?</a:t>
            </a:r>
            <a:endParaRPr 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ownloads\beach-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0"/>
            <a:ext cx="16436623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11200" y="2286001"/>
            <a:ext cx="10363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500" dirty="0" err="1">
                <a:solidFill>
                  <a:srgbClr val="FF0000"/>
                </a:solidFill>
                <a:latin typeface="HoloLens MDL2 Assets" pitchFamily="18" charset="0"/>
              </a:rPr>
              <a:t>Hoạt</a:t>
            </a:r>
            <a:r>
              <a:rPr lang="en-US" sz="11500" dirty="0">
                <a:solidFill>
                  <a:srgbClr val="FF0000"/>
                </a:solidFill>
                <a:latin typeface="HoloLens MDL2 Assets" pitchFamily="18" charset="0"/>
              </a:rPr>
              <a:t> </a:t>
            </a:r>
            <a:r>
              <a:rPr lang="en-US" sz="11500" dirty="0" err="1">
                <a:solidFill>
                  <a:srgbClr val="FF0000"/>
                </a:solidFill>
                <a:latin typeface="HoloLens MDL2 Assets" pitchFamily="18" charset="0"/>
              </a:rPr>
              <a:t>động</a:t>
            </a:r>
            <a:endParaRPr lang="en-US" sz="11500" dirty="0">
              <a:solidFill>
                <a:srgbClr val="FF0000"/>
              </a:solidFill>
              <a:latin typeface="HoloLens MDL2 Asset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35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71387" y="1399714"/>
            <a:ext cx="617957" cy="617957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1</a:t>
            </a:r>
          </a:p>
        </p:txBody>
      </p:sp>
      <p:pic>
        <p:nvPicPr>
          <p:cNvPr id="2050" name="Picture 2" descr="20210409041757_wm_shs-toan-2-tap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29" t="70452" r="16679" b="6903"/>
          <a:stretch/>
        </p:blipFill>
        <p:spPr bwMode="auto">
          <a:xfrm>
            <a:off x="2965301" y="467715"/>
            <a:ext cx="8331648" cy="431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95006" y="3553093"/>
            <a:ext cx="5094514" cy="1476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62978" y="3566271"/>
            <a:ext cx="7738782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lphaLcParenR"/>
            </a:pPr>
            <a:r>
              <a:rPr lang="en-US" sz="3200" dirty="0" err="1"/>
              <a:t>Kể</a:t>
            </a:r>
            <a:r>
              <a:rPr lang="en-US" sz="3200" dirty="0"/>
              <a:t> </a:t>
            </a:r>
            <a:r>
              <a:rPr lang="en-US" sz="3200" dirty="0" err="1"/>
              <a:t>tên</a:t>
            </a:r>
            <a:r>
              <a:rPr lang="en-US" sz="3200" dirty="0"/>
              <a:t> </a:t>
            </a:r>
            <a:r>
              <a:rPr lang="en-US" sz="3200" dirty="0" err="1"/>
              <a:t>các</a:t>
            </a:r>
            <a:r>
              <a:rPr lang="en-US" sz="3200" dirty="0"/>
              <a:t> </a:t>
            </a:r>
            <a:r>
              <a:rPr lang="en-US" sz="3200" dirty="0" err="1"/>
              <a:t>điểm</a:t>
            </a:r>
            <a:r>
              <a:rPr lang="en-US" sz="3200" dirty="0"/>
              <a:t> </a:t>
            </a:r>
            <a:r>
              <a:rPr lang="en-US" sz="3200" dirty="0" err="1"/>
              <a:t>trong</a:t>
            </a:r>
            <a:r>
              <a:rPr lang="en-US" sz="3200" dirty="0"/>
              <a:t> </a:t>
            </a:r>
            <a:r>
              <a:rPr lang="en-US" sz="3200" dirty="0" err="1"/>
              <a:t>hình</a:t>
            </a:r>
            <a:r>
              <a:rPr lang="en-US" sz="3200" dirty="0"/>
              <a:t> </a:t>
            </a:r>
            <a:r>
              <a:rPr lang="en-US" sz="3200" dirty="0" err="1"/>
              <a:t>vẽ</a:t>
            </a:r>
            <a:r>
              <a:rPr lang="en-US" sz="3200" dirty="0"/>
              <a:t>.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Điểm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: A, B, C, D, H, G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b) </a:t>
            </a:r>
            <a:r>
              <a:rPr lang="en-US" sz="3200" dirty="0" err="1"/>
              <a:t>Kể</a:t>
            </a:r>
            <a:r>
              <a:rPr lang="en-US" sz="3200" dirty="0"/>
              <a:t> </a:t>
            </a:r>
            <a:r>
              <a:rPr lang="en-US" sz="3200" dirty="0" err="1"/>
              <a:t>tên</a:t>
            </a:r>
            <a:r>
              <a:rPr lang="en-US" sz="3200" dirty="0"/>
              <a:t> </a:t>
            </a:r>
            <a:r>
              <a:rPr lang="en-US" sz="3200" dirty="0" err="1"/>
              <a:t>các</a:t>
            </a:r>
            <a:r>
              <a:rPr lang="en-US" sz="3200" dirty="0"/>
              <a:t> </a:t>
            </a:r>
            <a:r>
              <a:rPr lang="en-US" sz="3200" dirty="0" err="1"/>
              <a:t>đoạn</a:t>
            </a:r>
            <a:r>
              <a:rPr lang="en-US" sz="3200" dirty="0"/>
              <a:t> </a:t>
            </a:r>
            <a:r>
              <a:rPr lang="en-US" sz="3200" dirty="0" err="1"/>
              <a:t>thẳng</a:t>
            </a:r>
            <a:r>
              <a:rPr lang="en-US" sz="3200" dirty="0"/>
              <a:t> </a:t>
            </a:r>
            <a:r>
              <a:rPr lang="en-US" sz="3200" dirty="0" err="1"/>
              <a:t>trong</a:t>
            </a:r>
            <a:r>
              <a:rPr lang="en-US" sz="3200" dirty="0"/>
              <a:t> </a:t>
            </a:r>
            <a:r>
              <a:rPr lang="en-US" sz="3200" dirty="0" err="1"/>
              <a:t>hình</a:t>
            </a:r>
            <a:r>
              <a:rPr lang="en-US" sz="3200" dirty="0"/>
              <a:t> </a:t>
            </a:r>
            <a:r>
              <a:rPr lang="en-US" sz="3200" dirty="0" err="1"/>
              <a:t>vẽ</a:t>
            </a:r>
            <a:r>
              <a:rPr lang="en-US" sz="32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Đoạn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thẳng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: AB, CD</a:t>
            </a:r>
          </a:p>
        </p:txBody>
      </p:sp>
    </p:spTree>
    <p:extLst>
      <p:ext uri="{BB962C8B-B14F-4D97-AF65-F5344CB8AC3E}">
        <p14:creationId xmlns:p14="http://schemas.microsoft.com/office/powerpoint/2010/main" val="348622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57087" y="498914"/>
            <a:ext cx="9958959" cy="1351228"/>
            <a:chOff x="857087" y="446662"/>
            <a:chExt cx="9958959" cy="1351228"/>
          </a:xfrm>
        </p:grpSpPr>
        <p:sp>
          <p:nvSpPr>
            <p:cNvPr id="3" name="TextBox 2"/>
            <p:cNvSpPr txBox="1"/>
            <p:nvPr/>
          </p:nvSpPr>
          <p:spPr>
            <a:xfrm>
              <a:off x="1475044" y="446662"/>
              <a:ext cx="9341002" cy="658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dirty="0" err="1"/>
                <a:t>Kể</a:t>
              </a:r>
              <a:r>
                <a:rPr lang="en-US" sz="2800" dirty="0"/>
                <a:t> </a:t>
              </a:r>
              <a:r>
                <a:rPr lang="en-US" sz="2800" dirty="0" err="1"/>
                <a:t>tên</a:t>
              </a:r>
              <a:r>
                <a:rPr lang="en-US" sz="2800" dirty="0"/>
                <a:t> </a:t>
              </a:r>
              <a:r>
                <a:rPr lang="en-US" sz="2800" dirty="0" err="1"/>
                <a:t>các</a:t>
              </a:r>
              <a:r>
                <a:rPr lang="en-US" sz="2800" dirty="0"/>
                <a:t> </a:t>
              </a:r>
              <a:r>
                <a:rPr lang="en-US" sz="2800" dirty="0" err="1"/>
                <a:t>đoạn</a:t>
              </a:r>
              <a:r>
                <a:rPr lang="en-US" sz="2800" dirty="0"/>
                <a:t> </a:t>
              </a:r>
              <a:r>
                <a:rPr lang="en-US" sz="2800" dirty="0" err="1"/>
                <a:t>thẳng</a:t>
              </a:r>
              <a:r>
                <a:rPr lang="en-US" sz="2800" dirty="0"/>
                <a:t> </a:t>
              </a:r>
              <a:r>
                <a:rPr lang="en-US" sz="2800" dirty="0" err="1"/>
                <a:t>trong</a:t>
              </a:r>
              <a:r>
                <a:rPr lang="en-US" sz="2800" dirty="0"/>
                <a:t> </a:t>
              </a:r>
              <a:r>
                <a:rPr lang="en-US" sz="2800" dirty="0" err="1"/>
                <a:t>mỗi</a:t>
              </a:r>
              <a:r>
                <a:rPr lang="en-US" sz="2800" dirty="0"/>
                <a:t> </a:t>
              </a:r>
              <a:r>
                <a:rPr lang="en-US" sz="2800" dirty="0" err="1"/>
                <a:t>hình</a:t>
              </a:r>
              <a:r>
                <a:rPr lang="en-US" sz="2800" dirty="0"/>
                <a:t> </a:t>
              </a:r>
              <a:r>
                <a:rPr lang="en-US" sz="2800" dirty="0" err="1"/>
                <a:t>vẽ</a:t>
              </a:r>
              <a:r>
                <a:rPr lang="en-US" sz="2800" dirty="0"/>
                <a:t> </a:t>
              </a:r>
              <a:r>
                <a:rPr lang="en-US" sz="2800" dirty="0" err="1"/>
                <a:t>sau</a:t>
              </a:r>
              <a:r>
                <a:rPr lang="en-US" sz="2800" dirty="0"/>
                <a:t>: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857087" y="487540"/>
              <a:ext cx="617957" cy="617957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/>
                <a:t>2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349242" y="1139055"/>
              <a:ext cx="9341002" cy="658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dirty="0"/>
                <a:t>a)                                             b)</a:t>
              </a:r>
            </a:p>
          </p:txBody>
        </p:sp>
      </p:grpSp>
      <p:cxnSp>
        <p:nvCxnSpPr>
          <p:cNvPr id="8" name="Straight Connector 7"/>
          <p:cNvCxnSpPr/>
          <p:nvPr/>
        </p:nvCxnSpPr>
        <p:spPr>
          <a:xfrm flipH="1">
            <a:off x="1475045" y="1867989"/>
            <a:ext cx="2234806" cy="1371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1475044" y="3239589"/>
            <a:ext cx="2234807" cy="10580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709851" y="1867989"/>
            <a:ext cx="0" cy="24296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3474126" y="1300240"/>
            <a:ext cx="484428" cy="736741"/>
            <a:chOff x="3474126" y="1300240"/>
            <a:chExt cx="484428" cy="736741"/>
          </a:xfrm>
        </p:grpSpPr>
        <p:sp>
          <p:nvSpPr>
            <p:cNvPr id="15" name="TextBox 14"/>
            <p:cNvSpPr txBox="1"/>
            <p:nvPr/>
          </p:nvSpPr>
          <p:spPr>
            <a:xfrm>
              <a:off x="3576640" y="1390650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474126" y="1300240"/>
              <a:ext cx="4844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04890" y="2778718"/>
            <a:ext cx="665403" cy="646331"/>
            <a:chOff x="904890" y="2778718"/>
            <a:chExt cx="665403" cy="646331"/>
          </a:xfrm>
        </p:grpSpPr>
        <p:sp>
          <p:nvSpPr>
            <p:cNvPr id="16" name="TextBox 15"/>
            <p:cNvSpPr txBox="1"/>
            <p:nvPr/>
          </p:nvSpPr>
          <p:spPr>
            <a:xfrm>
              <a:off x="1303593" y="277871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04890" y="2901829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N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576640" y="3851868"/>
            <a:ext cx="583252" cy="771575"/>
            <a:chOff x="3576640" y="3851868"/>
            <a:chExt cx="583252" cy="771575"/>
          </a:xfrm>
        </p:grpSpPr>
        <p:sp>
          <p:nvSpPr>
            <p:cNvPr id="17" name="TextBox 16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36378" y="4100223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</a:t>
              </a:r>
            </a:p>
          </p:txBody>
        </p:sp>
      </p:grpSp>
      <p:cxnSp>
        <p:nvCxnSpPr>
          <p:cNvPr id="24" name="Straight Connector 23"/>
          <p:cNvCxnSpPr/>
          <p:nvPr/>
        </p:nvCxnSpPr>
        <p:spPr>
          <a:xfrm>
            <a:off x="5679559" y="2189136"/>
            <a:ext cx="1495941" cy="161251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7175500" y="2400300"/>
            <a:ext cx="1046714" cy="1379037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222214" y="2400300"/>
            <a:ext cx="1734586" cy="1024749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9817501" y="2973430"/>
            <a:ext cx="604090" cy="771575"/>
            <a:chOff x="3576640" y="3851868"/>
            <a:chExt cx="604090" cy="771575"/>
          </a:xfrm>
        </p:grpSpPr>
        <p:sp>
          <p:nvSpPr>
            <p:cNvPr id="26" name="TextBox 25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36378" y="410022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D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072948" y="1803979"/>
            <a:ext cx="444352" cy="774143"/>
            <a:chOff x="3576639" y="3724056"/>
            <a:chExt cx="444352" cy="774143"/>
          </a:xfrm>
        </p:grpSpPr>
        <p:sp>
          <p:nvSpPr>
            <p:cNvPr id="38" name="TextBox 37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576639" y="3724056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C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928200" y="3344170"/>
            <a:ext cx="423514" cy="994469"/>
            <a:chOff x="3487814" y="3851868"/>
            <a:chExt cx="423514" cy="994469"/>
          </a:xfrm>
        </p:grpSpPr>
        <p:sp>
          <p:nvSpPr>
            <p:cNvPr id="41" name="TextBox 40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487814" y="4323117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B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436314" y="1700050"/>
            <a:ext cx="423514" cy="660096"/>
            <a:chOff x="3498233" y="3838103"/>
            <a:chExt cx="423514" cy="660096"/>
          </a:xfrm>
        </p:grpSpPr>
        <p:sp>
          <p:nvSpPr>
            <p:cNvPr id="44" name="TextBox 43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498233" y="3838103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A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325233" y="4163280"/>
            <a:ext cx="2447653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Đoạn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thẳng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MN, MP , NP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84174" y="4148177"/>
            <a:ext cx="2447653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Đoạn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thẳng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AB , BC , CD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373934" y="5114109"/>
            <a:ext cx="74458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242088" y="5114109"/>
            <a:ext cx="74458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971756" y="5043088"/>
            <a:ext cx="74458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6915275" y="5117837"/>
            <a:ext cx="74458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7655365" y="5097517"/>
            <a:ext cx="74458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8455575" y="5046717"/>
            <a:ext cx="74458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1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979" y="220271"/>
            <a:ext cx="11234041" cy="6256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525450" y="1161165"/>
            <a:ext cx="8419397" cy="2081326"/>
          </a:xfrm>
          <a:prstGeom prst="roundRect">
            <a:avLst/>
          </a:prstGeom>
          <a:solidFill>
            <a:srgbClr val="FFEAB5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20210409041757_wm_shs-toan-2-tap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1" t="66393" r="8162" b="15432"/>
          <a:stretch/>
        </p:blipFill>
        <p:spPr bwMode="auto">
          <a:xfrm>
            <a:off x="1029798" y="3346235"/>
            <a:ext cx="9410700" cy="30226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940572" y="593254"/>
            <a:ext cx="1907887" cy="617957"/>
            <a:chOff x="1144472" y="1425114"/>
            <a:chExt cx="1907887" cy="617957"/>
          </a:xfrm>
        </p:grpSpPr>
        <p:grpSp>
          <p:nvGrpSpPr>
            <p:cNvPr id="3" name="Group 2"/>
            <p:cNvGrpSpPr/>
            <p:nvPr/>
          </p:nvGrpSpPr>
          <p:grpSpPr>
            <a:xfrm>
              <a:off x="1470232" y="1476668"/>
              <a:ext cx="1582127" cy="523220"/>
              <a:chOff x="1171235" y="4800441"/>
              <a:chExt cx="1582127" cy="523220"/>
            </a:xfrm>
          </p:grpSpPr>
          <p:sp>
            <p:nvSpPr>
              <p:cNvPr id="5" name="Rounded Rectangle 4"/>
              <p:cNvSpPr/>
              <p:nvPr/>
            </p:nvSpPr>
            <p:spPr>
              <a:xfrm>
                <a:off x="1563797" y="4822566"/>
                <a:ext cx="613345" cy="449943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171235" y="4800441"/>
                <a:ext cx="15821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    </a:t>
                </a:r>
                <a:r>
                  <a:rPr lang="en-US" sz="2800" dirty="0" err="1"/>
                  <a:t>Số</a:t>
                </a:r>
                <a:r>
                  <a:rPr lang="en-US" sz="2800" dirty="0"/>
                  <a:t>  ?</a:t>
                </a:r>
              </a:p>
            </p:txBody>
          </p:sp>
        </p:grpSp>
        <p:sp>
          <p:nvSpPr>
            <p:cNvPr id="4" name="Oval 3"/>
            <p:cNvSpPr/>
            <p:nvPr/>
          </p:nvSpPr>
          <p:spPr>
            <a:xfrm>
              <a:off x="1144472" y="1425114"/>
              <a:ext cx="617957" cy="617957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/>
                <a:t>3</a:t>
              </a:r>
            </a:p>
          </p:txBody>
        </p:sp>
      </p:grpSp>
      <p:pic>
        <p:nvPicPr>
          <p:cNvPr id="3074" name="Picture 2" descr="20210409041757_wm_shs-toan-2-tap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52" t="44710" r="12043" b="43180"/>
          <a:stretch/>
        </p:blipFill>
        <p:spPr bwMode="auto">
          <a:xfrm>
            <a:off x="8201650" y="1486989"/>
            <a:ext cx="1412394" cy="157879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V="1">
            <a:off x="2450252" y="2276385"/>
            <a:ext cx="3048848" cy="1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5344145" y="1753165"/>
            <a:ext cx="423514" cy="715210"/>
            <a:chOff x="3544616" y="3782989"/>
            <a:chExt cx="423514" cy="715210"/>
          </a:xfrm>
        </p:grpSpPr>
        <p:sp>
          <p:nvSpPr>
            <p:cNvPr id="11" name="TextBox 10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44616" y="3782989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B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218081" y="1808279"/>
            <a:ext cx="423514" cy="660096"/>
            <a:chOff x="3498233" y="3838103"/>
            <a:chExt cx="423514" cy="660096"/>
          </a:xfrm>
        </p:grpSpPr>
        <p:sp>
          <p:nvSpPr>
            <p:cNvPr id="14" name="TextBox 13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498233" y="3838103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A</a:t>
              </a: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5" r="42707" b="40000"/>
          <a:stretch/>
        </p:blipFill>
        <p:spPr>
          <a:xfrm>
            <a:off x="1579238" y="2088734"/>
            <a:ext cx="6798798" cy="1826439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2217693" y="2735729"/>
            <a:ext cx="423902" cy="5067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34" name="Straight Connector 33"/>
          <p:cNvCxnSpPr>
            <a:endCxn id="27" idx="0"/>
          </p:cNvCxnSpPr>
          <p:nvPr/>
        </p:nvCxnSpPr>
        <p:spPr>
          <a:xfrm flipH="1">
            <a:off x="2429644" y="2276385"/>
            <a:ext cx="819" cy="4593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315237" y="2735729"/>
            <a:ext cx="423902" cy="5067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43" name="Straight Connector 42"/>
          <p:cNvCxnSpPr>
            <a:endCxn id="42" idx="0"/>
          </p:cNvCxnSpPr>
          <p:nvPr/>
        </p:nvCxnSpPr>
        <p:spPr>
          <a:xfrm flipH="1">
            <a:off x="5527188" y="2276385"/>
            <a:ext cx="819" cy="4593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493459" y="1659340"/>
            <a:ext cx="158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5cm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15885" y="3829687"/>
            <a:ext cx="158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7cm</a:t>
            </a:r>
          </a:p>
        </p:txBody>
      </p:sp>
      <p:sp>
        <p:nvSpPr>
          <p:cNvPr id="46" name="TextBox 45"/>
          <p:cNvSpPr txBox="1"/>
          <p:nvPr/>
        </p:nvSpPr>
        <p:spPr>
          <a:xfrm rot="20885464">
            <a:off x="5772107" y="4669667"/>
            <a:ext cx="158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9cm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5" r="42707" b="40000"/>
          <a:stretch/>
        </p:blipFill>
        <p:spPr>
          <a:xfrm>
            <a:off x="1436550" y="4163197"/>
            <a:ext cx="6798798" cy="182643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5" r="42707" b="40000"/>
          <a:stretch/>
        </p:blipFill>
        <p:spPr>
          <a:xfrm rot="20918350">
            <a:off x="2807962" y="5067873"/>
            <a:ext cx="6750880" cy="182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9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7" grpId="0" animBg="1"/>
      <p:bldP spid="27" grpId="1" animBg="1"/>
      <p:bldP spid="42" grpId="0" animBg="1"/>
      <p:bldP spid="42" grpId="1" animBg="1"/>
      <p:bldP spid="44" grpId="0"/>
      <p:bldP spid="45" grpId="0"/>
      <p:bldP spid="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139" y="546096"/>
            <a:ext cx="12041721" cy="6072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1-原创素材\1_mm1102\PPT\PPT_014\materaials\pageimg_g16.png">
            <a:extLst>
              <a:ext uri="{FF2B5EF4-FFF2-40B4-BE49-F238E27FC236}">
                <a16:creationId xmlns:a16="http://schemas.microsoft.com/office/drawing/2014/main" id="{25E0DA2B-5E83-F8C8-D6A0-9E2DEC031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762000"/>
            <a:ext cx="8112125" cy="517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EA6ED0A6-7932-0AF9-7CBC-26D7F4739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295400"/>
            <a:ext cx="1301750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s 8">
            <a:extLst>
              <a:ext uri="{FF2B5EF4-FFF2-40B4-BE49-F238E27FC236}">
                <a16:creationId xmlns:a16="http://schemas.microsoft.com/office/drawing/2014/main" id="{D66D069D-8644-5C04-889C-F0EA01A16D37}"/>
              </a:ext>
            </a:extLst>
          </p:cNvPr>
          <p:cNvSpPr/>
          <p:nvPr/>
        </p:nvSpPr>
        <p:spPr>
          <a:xfrm>
            <a:off x="3573991" y="2514600"/>
            <a:ext cx="5110693" cy="30469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sz="9600" dirty="0" err="1"/>
              <a:t>Củng</a:t>
            </a:r>
            <a:r>
              <a:rPr lang="en-US" sz="9600" dirty="0"/>
              <a:t> </a:t>
            </a:r>
            <a:r>
              <a:rPr lang="en-US" sz="9600" dirty="0" err="1"/>
              <a:t>cố</a:t>
            </a:r>
            <a:r>
              <a:rPr lang="en-US" sz="9600" dirty="0"/>
              <a:t> </a:t>
            </a:r>
            <a:endParaRPr lang="vi-VN" sz="9600" dirty="0"/>
          </a:p>
          <a:p>
            <a:pPr algn="ctr">
              <a:defRPr/>
            </a:pPr>
            <a:r>
              <a:rPr lang="en-US" sz="9600" dirty="0" err="1"/>
              <a:t>Dặn</a:t>
            </a:r>
            <a:r>
              <a:rPr lang="en-US" sz="9600" dirty="0"/>
              <a:t> </a:t>
            </a:r>
            <a:r>
              <a:rPr lang="en-US" sz="9600" dirty="0" err="1"/>
              <a:t>dò</a:t>
            </a:r>
            <a:endParaRPr lang="en-GB" altLang="en-US" sz="80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VN-Hole Hearted"/>
              <a:ea typeface="SVN-Hole Hearted"/>
              <a:cs typeface="SVN-Hole Hearte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四色华丽色系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FC6E5B"/>
      </a:accent1>
      <a:accent2>
        <a:srgbClr val="FBC75D"/>
      </a:accent2>
      <a:accent3>
        <a:srgbClr val="66BFBC"/>
      </a:accent3>
      <a:accent4>
        <a:srgbClr val="8CC066"/>
      </a:accent4>
      <a:accent5>
        <a:srgbClr val="3F3F3F"/>
      </a:accent5>
      <a:accent6>
        <a:srgbClr val="262626"/>
      </a:accent6>
      <a:hlink>
        <a:srgbClr val="00D5D5"/>
      </a:hlink>
      <a:folHlink>
        <a:srgbClr val="DD00D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265</Words>
  <Application>Microsoft Office PowerPoint</Application>
  <PresentationFormat>Widescreen</PresentationFormat>
  <Paragraphs>77</Paragraphs>
  <Slides>17</Slides>
  <Notes>1</Notes>
  <HiddenSlides>0</HiddenSlides>
  <MMClips>13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2" baseType="lpstr">
      <vt:lpstr>宋体</vt:lpstr>
      <vt:lpstr>Arial</vt:lpstr>
      <vt:lpstr>Calibri</vt:lpstr>
      <vt:lpstr>Calibri Light</vt:lpstr>
      <vt:lpstr>等线</vt:lpstr>
      <vt:lpstr>HoloLens MDL2 Assets</vt:lpstr>
      <vt:lpstr>黑体</vt:lpstr>
      <vt:lpstr>SVN-Hole Hearted</vt:lpstr>
      <vt:lpstr>Tahoma</vt:lpstr>
      <vt:lpstr>Times  New Roman</vt:lpstr>
      <vt:lpstr>Times New Roman</vt:lpstr>
      <vt:lpstr>字魂17号-萌趣果冻体</vt:lpstr>
      <vt:lpstr>方正卡通简体</vt:lpstr>
      <vt:lpstr>Office 主题​​</vt:lpstr>
      <vt:lpstr>3_Office Theme</vt:lpstr>
      <vt:lpstr>ỦY BAN NHÂN DÂN HUYỆN TRÀ BỒNG TRƯỜNG TIỂU HỌC TRÀ XUÂN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Khám phá</vt:lpstr>
      <vt:lpstr>PowerPoint Presentation</vt:lpstr>
      <vt:lpstr>PowerPoint Presentation</vt:lpstr>
      <vt:lpstr>Kể tên một số đoạn thẳng trong thực tế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DELL</dc:creator>
  <cp:lastModifiedBy>PC</cp:lastModifiedBy>
  <cp:revision>19</cp:revision>
  <dcterms:created xsi:type="dcterms:W3CDTF">2021-05-19T13:00:00Z</dcterms:created>
  <dcterms:modified xsi:type="dcterms:W3CDTF">2022-12-29T05:53:15Z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