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  <p:sldMasterId id="2147483698" r:id="rId2"/>
    <p:sldMasterId id="2147483722" r:id="rId3"/>
    <p:sldMasterId id="2147483724" r:id="rId4"/>
    <p:sldMasterId id="2147483748" r:id="rId5"/>
    <p:sldMasterId id="2147483760" r:id="rId6"/>
  </p:sldMasterIdLst>
  <p:notesMasterIdLst>
    <p:notesMasterId r:id="rId16"/>
  </p:notesMasterIdLst>
  <p:sldIdLst>
    <p:sldId id="492" r:id="rId7"/>
    <p:sldId id="262" r:id="rId8"/>
    <p:sldId id="474" r:id="rId9"/>
    <p:sldId id="475" r:id="rId10"/>
    <p:sldId id="286" r:id="rId11"/>
    <p:sldId id="328" r:id="rId12"/>
    <p:sldId id="491" r:id="rId13"/>
    <p:sldId id="487" r:id="rId14"/>
    <p:sldId id="29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F5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80" d="100"/>
          <a:sy n="80" d="100"/>
        </p:scale>
        <p:origin x="37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9BBBFB-AC48-4F7C-A3D9-FA0B6A3A15C6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D21740-88C6-4AD3-8809-F4713D3BFC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403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B2AA4F-B828-4D7C-AFD3-893933DAFC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1649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DF164E-D685-493E-AF07-0CE742DE1FD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2AEFD-FEDB-4542-BE9E-D4DED9AFC90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Content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2337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altLang="zh-CN"/>
              <a:t>Content</a:t>
            </a:r>
            <a:endParaRPr lang="zh-CN" altLang="en-US"/>
          </a:p>
          <a:p>
            <a:pPr lvl="1"/>
            <a:r>
              <a:rPr lang="en-US" altLang="zh-CN"/>
              <a:t>Branch 1</a:t>
            </a:r>
            <a:endParaRPr lang="zh-CN" altLang="en-US"/>
          </a:p>
          <a:p>
            <a:pPr lvl="2"/>
            <a:r>
              <a:rPr lang="en-US" altLang="zh-CN"/>
              <a:t>Branch 2</a:t>
            </a:r>
            <a:endParaRPr lang="zh-CN" altLang="en-US"/>
          </a:p>
          <a:p>
            <a:pPr lvl="3"/>
            <a:r>
              <a:rPr lang="en-US" altLang="zh-CN"/>
              <a:t>Branch 3</a:t>
            </a:r>
            <a:endParaRPr lang="zh-CN" altLang="en-US"/>
          </a:p>
          <a:p>
            <a:pPr lvl="4"/>
            <a:r>
              <a:rPr lang="en-US" altLang="zh-CN"/>
              <a:t>Branch 4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7069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Body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189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661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6491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446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2613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3963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5028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907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1510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9999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2301538" y="4252913"/>
            <a:ext cx="914400" cy="9144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658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1859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9986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3635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7457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774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7828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0725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2344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0205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6204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539362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941841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44423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77736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38041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488558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86654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01477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7553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11251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085418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6714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3342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5170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2113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207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3346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1040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8287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44017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973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1469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3AAF25F-FDDF-448D-AE76-D2BBFC0E1488}" type="datetimeFigureOut">
              <a:rPr lang="en-US"/>
              <a:pPr>
                <a:defRPr/>
              </a:pPr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F187962-8AD1-4E19-A8B4-D773E1639D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92074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C9321AA-DE9C-4E15-940D-7531A030D4ED}" type="datetimeFigureOut">
              <a:rPr lang="en-US"/>
              <a:pPr>
                <a:defRPr/>
              </a:pPr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473F8A7-99E8-4EE9-9B0B-7F6BBA1D3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50180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2729AFE-5EEB-4363-BD02-D0673BD4D563}" type="datetimeFigureOut">
              <a:rPr lang="en-US"/>
              <a:pPr>
                <a:defRPr/>
              </a:pPr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27ADC10-AFE8-42B0-AD86-2C4587FAE7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2430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D430922-7AA9-4846-A945-C8D39A73CB21}" type="datetimeFigureOut">
              <a:rPr lang="en-US"/>
              <a:pPr>
                <a:defRPr/>
              </a:pPr>
              <a:t>12/29/2022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DE03704-0450-4FF2-BD29-D772375A23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02981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A44BD83-7B22-4386-AC2B-F398D2E32AB8}" type="datetimeFigureOut">
              <a:rPr lang="en-US"/>
              <a:pPr>
                <a:defRPr/>
              </a:pPr>
              <a:t>12/29/2022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A689E8B-02AB-4578-9CB9-6BC0E678D6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39061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2B72838-3208-4AE6-82D2-10243E96EE1E}" type="datetimeFigureOut">
              <a:rPr lang="en-US"/>
              <a:pPr>
                <a:defRPr/>
              </a:pPr>
              <a:t>12/29/2022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E71604F-67F2-4FE1-870E-5132F4BD6F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2866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397546E-8559-4300-A48C-D651E2387DB8}" type="datetimeFigureOut">
              <a:rPr lang="en-US"/>
              <a:pPr>
                <a:defRPr/>
              </a:pPr>
              <a:t>12/29/2022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E3FDE56-F3A4-4480-B253-1539ACC20F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64653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E9B6E3F-C637-4D7B-9CD1-3F53617C6172}" type="datetimeFigureOut">
              <a:rPr lang="en-US"/>
              <a:pPr>
                <a:defRPr/>
              </a:pPr>
              <a:t>12/29/2022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BB98694-853F-45FC-B9E6-385F628C04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467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4DBAE16-742C-4AC9-91A8-43C8CFB3A5A6}" type="datetimeFigureOut">
              <a:rPr lang="en-US"/>
              <a:pPr>
                <a:defRPr/>
              </a:pPr>
              <a:t>12/29/2022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0DC9828-6FC8-4614-83C5-A0B387A4C4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9839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13BA546-C357-4DE8-B987-06FEDD96B10D}" type="datetimeFigureOut">
              <a:rPr lang="en-US"/>
              <a:pPr>
                <a:defRPr/>
              </a:pPr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54F9A60-AD80-4229-A353-82C2ADB434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96582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F443953-2C90-4D3D-BA7F-86E2CDD36421}" type="datetimeFigureOut">
              <a:rPr lang="en-US"/>
              <a:pPr>
                <a:defRPr/>
              </a:pPr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9CF831C-4791-4C02-9D65-40506FD401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95973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61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32A6E56-6B60-4BEC-B553-B608D71DE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08699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11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" y="4610950"/>
            <a:ext cx="12192015" cy="224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27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:blinds dir="vert"/>
      </p:transition>
    </mc:Choice>
    <mc:Fallback xmlns="">
      <p:transition spd="slow" advTm="1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8E231-020E-454B-814C-04386EE4B12D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349D6-2446-475D-9F9F-B6A9DFEA62F2}" type="slidenum">
              <a:rPr lang="zh-CN" altLang="en-US" smtClean="0"/>
              <a:pPr/>
              <a:t>‹#›</a:t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矩形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E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247650" y="266578"/>
              <a:ext cx="11696700" cy="63248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17865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39D9B-1707-4BC2-A8DF-A9A95A2D1DDF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F7387-1A44-43D0-A42C-0F5D255AB47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picture containing flower, plant, bouquet&#10;&#10;Description automatically generated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1654" y="-14085"/>
            <a:ext cx="1223705" cy="1041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071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C9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5980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905" indent="-128270" algn="l" defTabSz="514350" rtl="0" eaLnBrk="1" latinLnBrk="0" hangingPunct="1">
        <a:lnSpc>
          <a:spcPct val="90000"/>
        </a:lnSpc>
        <a:spcBef>
          <a:spcPct val="113000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608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325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43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760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78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95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913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630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44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268BB-C1B0-4A07-841E-B140DAEE97CE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347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fld id="{D7CF0933-AD9A-483E-B55D-B968C5CAA30A}" type="datetimeFigureOut">
              <a:rPr lang="en-US"/>
              <a:pPr>
                <a:defRPr/>
              </a:pPr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fld id="{7E8B42BE-97E8-4C84-9448-6C66074E82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185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8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73179"/>
            <a:ext cx="10515600" cy="420378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en-US" sz="33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endParaRPr lang="vi-VN" altLang="en-US" sz="33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vi-VN" altLang="en-US" sz="33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  <a:r>
              <a:rPr lang="en-US" altLang="en-US" sz="33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altLang="en-US" sz="33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ỦY </a:t>
            </a:r>
            <a:r>
              <a:rPr lang="vi-VN" altLang="en-US" sz="3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 NHÂN DÂN HUYỆN TRÀ BỒNG</a:t>
            </a:r>
            <a:r>
              <a:rPr lang="vi-V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vi-V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vi-VN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</a:t>
            </a:r>
            <a:r>
              <a:rPr lang="en-US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TRƯỜNG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TIỂU HỌC</a:t>
            </a:r>
            <a:r>
              <a:rPr lang="vi-VN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TRÀ </a:t>
            </a:r>
            <a:r>
              <a:rPr lang="vi-VN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XUÂN</a:t>
            </a:r>
            <a:endParaRPr lang="en-US" altLang="en-US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zh-CN" sz="4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ea typeface="字魂17号-萌趣果冻体"/>
                <a:cs typeface="+mj-lt"/>
              </a:rPr>
              <a:t>Chào mừng </a:t>
            </a:r>
            <a:r>
              <a:rPr lang="vi-VN" altLang="zh-CN" sz="4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ea typeface="字魂17号-萌趣果冻体"/>
                <a:cs typeface="+mj-lt"/>
              </a:rPr>
              <a:t>quý thầy cô và </a:t>
            </a:r>
            <a:r>
              <a:rPr lang="en-US" altLang="zh-CN" sz="4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ea typeface="字魂17号-萌趣果冻体"/>
                <a:cs typeface="+mj-lt"/>
              </a:rPr>
              <a:t>các em đến </a:t>
            </a:r>
            <a:endParaRPr lang="vi-VN" altLang="zh-CN" sz="4800" b="1" dirty="0" smtClean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ea typeface="字魂17号-萌趣果冻体"/>
              <a:cs typeface="+mj-lt"/>
            </a:endParaRPr>
          </a:p>
          <a:p>
            <a:pPr marL="0" indent="0" algn="ctr">
              <a:buNone/>
            </a:pPr>
            <a:r>
              <a:rPr lang="en-US" altLang="zh-CN" sz="48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ea typeface="字魂17号-萌趣果冻体"/>
                <a:cs typeface="+mj-lt"/>
              </a:rPr>
              <a:t>với </a:t>
            </a:r>
            <a:r>
              <a:rPr lang="en-US" altLang="zh-CN" sz="4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ea typeface="字魂17号-萌趣果冻体"/>
                <a:cs typeface="+mj-lt"/>
              </a:rPr>
              <a:t>tiết </a:t>
            </a:r>
            <a:r>
              <a:rPr lang="vi-VN" altLang="zh-CN" sz="48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ea typeface="字魂17号-萌趣果冻体"/>
                <a:cs typeface="+mj-lt"/>
              </a:rPr>
              <a:t>TIẾNG VIỆT</a:t>
            </a:r>
            <a:endParaRPr lang="en-US" altLang="zh-CN" sz="48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ea typeface="字魂17号-萌趣果冻体"/>
              <a:cs typeface="+mj-lt"/>
            </a:endParaRPr>
          </a:p>
          <a:p>
            <a:endParaRPr lang="en-US" sz="4800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vi-VN" altLang="en-US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                             </a:t>
            </a:r>
            <a:r>
              <a:rPr lang="en-US" altLang="en-US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GIÁO </a:t>
            </a:r>
            <a:r>
              <a:rPr lang="en-US" altLang="en-US" b="1" dirty="0">
                <a:solidFill>
                  <a:srgbClr val="002060"/>
                </a:solidFill>
                <a:cs typeface="Times New Roman" panose="02020603050405020304" pitchFamily="18" charset="0"/>
              </a:rPr>
              <a:t>VIÊN : NGUYỄN </a:t>
            </a:r>
            <a:r>
              <a:rPr lang="vi-VN" altLang="en-US" b="1" dirty="0">
                <a:solidFill>
                  <a:srgbClr val="002060"/>
                </a:solidFill>
                <a:cs typeface="Times New Roman" panose="02020603050405020304" pitchFamily="18" charset="0"/>
              </a:rPr>
              <a:t>THỊ</a:t>
            </a:r>
            <a:r>
              <a:rPr lang="en-US" altLang="en-US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vi-VN" altLang="en-US" b="1" dirty="0">
                <a:solidFill>
                  <a:srgbClr val="002060"/>
                </a:solidFill>
                <a:cs typeface="Times New Roman" panose="02020603050405020304" pitchFamily="18" charset="0"/>
              </a:rPr>
              <a:t>MY</a:t>
            </a:r>
            <a:endParaRPr lang="en-US" altLang="en-US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vi-VN" altLang="en-US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                             </a:t>
            </a:r>
            <a:r>
              <a:rPr lang="en-US" altLang="en-US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LỚP </a:t>
            </a:r>
            <a:r>
              <a:rPr lang="en-US" altLang="en-US" b="1" dirty="0">
                <a:solidFill>
                  <a:srgbClr val="002060"/>
                </a:solidFill>
                <a:cs typeface="Times New Roman" panose="02020603050405020304" pitchFamily="18" charset="0"/>
              </a:rPr>
              <a:t>: </a:t>
            </a:r>
            <a:r>
              <a:rPr lang="vi-VN" altLang="en-US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2E</a:t>
            </a:r>
            <a:r>
              <a:rPr lang="en-US" altLang="en-US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vi-VN" altLang="en-US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83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74"/>
          <a:stretch>
            <a:fillRect/>
          </a:stretch>
        </p:blipFill>
        <p:spPr>
          <a:xfrm>
            <a:off x="-745958" y="-2721778"/>
            <a:ext cx="12192000" cy="74601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1632" y="2210521"/>
            <a:ext cx="7381060" cy="1445623"/>
          </a:xfrm>
        </p:spPr>
        <p:txBody>
          <a:bodyPr>
            <a:normAutofit fontScale="90000"/>
          </a:bodyPr>
          <a:lstStyle/>
          <a:p>
            <a:r>
              <a:rPr lang="vi-VN" sz="4800" b="1" dirty="0" smtClean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/>
            </a:r>
            <a:br>
              <a:rPr lang="vi-VN" sz="4800" b="1" dirty="0" smtClean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</a:br>
            <a:r>
              <a:rPr lang="vi-VN" sz="4800" b="1" dirty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/>
            </a:r>
            <a:br>
              <a:rPr lang="vi-VN" sz="4800" b="1" dirty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</a:br>
            <a:r>
              <a:rPr lang="vi-VN" sz="4800" b="1" dirty="0" smtClean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/>
            </a:r>
            <a:br>
              <a:rPr lang="vi-VN" sz="4800" b="1" dirty="0" smtClean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</a:br>
            <a:r>
              <a:rPr lang="en-US" sz="4800" b="1" dirty="0" smtClean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Chào </a:t>
            </a:r>
            <a:r>
              <a:rPr lang="en-US" sz="4800" b="1" dirty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mừng các em đến với </a:t>
            </a:r>
            <a:r>
              <a:rPr lang="vi-VN" sz="4800" b="1" dirty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tiết</a:t>
            </a:r>
            <a:r>
              <a:rPr lang="en-US" altLang="vi-VN" sz="4800" b="1" dirty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 </a:t>
            </a:r>
            <a:r>
              <a:rPr lang="vi-VN" altLang="vi-VN" sz="4800" b="1" dirty="0" smtClean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LUYỆN TẬP</a:t>
            </a:r>
            <a:r>
              <a:rPr lang="en-US" altLang="vi-VN" sz="4800" b="1" dirty="0" smtClean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 </a:t>
            </a:r>
            <a:r>
              <a:rPr lang="vi-VN" altLang="vi-VN" sz="4800" b="1" dirty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/>
            </a:r>
            <a:br>
              <a:rPr lang="vi-VN" altLang="vi-VN" sz="4800" b="1" dirty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</a:br>
            <a:r>
              <a:rPr lang="vi-VN" altLang="vi-VN" sz="4800" b="1" dirty="0" smtClean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/>
            </a:r>
            <a:br>
              <a:rPr lang="vi-VN" altLang="vi-VN" sz="4800" b="1" dirty="0" smtClean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</a:br>
            <a:r>
              <a:rPr lang="vi-VN" altLang="vi-VN" sz="3600" b="1" dirty="0" smtClean="0">
                <a:solidFill>
                  <a:srgbClr val="FF000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MỞ RỘNG VỐN TỪ: GIA ĐÌNH </a:t>
            </a:r>
            <a:br>
              <a:rPr lang="vi-VN" altLang="vi-VN" sz="3600" b="1" dirty="0" smtClean="0">
                <a:solidFill>
                  <a:srgbClr val="FF000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</a:br>
            <a:r>
              <a:rPr lang="vi-VN" altLang="vi-VN" sz="3600" b="1" dirty="0" smtClean="0">
                <a:solidFill>
                  <a:srgbClr val="FF000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/>
            </a:r>
            <a:br>
              <a:rPr lang="vi-VN" altLang="vi-VN" sz="3600" b="1" dirty="0" smtClean="0">
                <a:solidFill>
                  <a:srgbClr val="FF000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</a:br>
            <a:r>
              <a:rPr lang="vi-VN" altLang="vi-VN" sz="3600" b="1" dirty="0" smtClean="0">
                <a:solidFill>
                  <a:srgbClr val="FF000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 TỪ NGỮ CHỈ ĐẶC ĐIỂM – CÂU NÊU ĐẶC ĐIỂM</a:t>
            </a:r>
            <a:endParaRPr lang="en-US" altLang="vi-VN" sz="3600" b="1" dirty="0">
              <a:solidFill>
                <a:srgbClr val="FF0000"/>
              </a:solidFill>
              <a:latin typeface="Arial-Rounded" panose="020B0500000000000000" charset="0"/>
              <a:cs typeface="Arial-Rounded" panose="020B0500000000000000" charset="0"/>
              <a:sym typeface="+mn-ea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3997308" y="3953840"/>
            <a:ext cx="1716041" cy="1716041"/>
          </a:xfrm>
          <a:prstGeom prst="ellipse">
            <a:avLst/>
          </a:prstGeom>
          <a:solidFill>
            <a:schemeClr val="accent4">
              <a:lumMod val="40000"/>
              <a:lumOff val="6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574080" y="4091425"/>
            <a:ext cx="1578457" cy="1578457"/>
          </a:xfrm>
          <a:prstGeom prst="ellipse">
            <a:avLst/>
          </a:prstGeom>
          <a:noFill/>
          <a:ln w="38100">
            <a:solidFill>
              <a:srgbClr val="F7E3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9355120" y="2879776"/>
            <a:ext cx="1211606" cy="1211606"/>
          </a:xfrm>
          <a:prstGeom prst="ellipse">
            <a:avLst/>
          </a:prstGeom>
          <a:solidFill>
            <a:schemeClr val="accent4">
              <a:lumMod val="40000"/>
              <a:lumOff val="6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596319" y="491818"/>
            <a:ext cx="5155335" cy="4896929"/>
            <a:chOff x="3084810" y="-335112"/>
            <a:chExt cx="5809496" cy="5760000"/>
          </a:xfrm>
        </p:grpSpPr>
        <p:grpSp>
          <p:nvGrpSpPr>
            <p:cNvPr id="17" name="组合 16"/>
            <p:cNvGrpSpPr/>
            <p:nvPr/>
          </p:nvGrpSpPr>
          <p:grpSpPr>
            <a:xfrm>
              <a:off x="3297693" y="-335112"/>
              <a:ext cx="5596613" cy="5760000"/>
              <a:chOff x="3297693" y="-335112"/>
              <a:chExt cx="5596613" cy="5760000"/>
            </a:xfrm>
          </p:grpSpPr>
          <p:cxnSp>
            <p:nvCxnSpPr>
              <p:cNvPr id="16" name="直接连接符 15"/>
              <p:cNvCxnSpPr/>
              <p:nvPr/>
            </p:nvCxnSpPr>
            <p:spPr>
              <a:xfrm>
                <a:off x="6154058" y="-335112"/>
                <a:ext cx="0" cy="5760000"/>
              </a:xfrm>
              <a:prstGeom prst="line">
                <a:avLst/>
              </a:prstGeom>
              <a:ln w="76200" cap="rnd">
                <a:solidFill>
                  <a:srgbClr val="F7E3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" name="图片 12"/>
              <p:cNvPicPr>
                <a:picLocks noChangeAspect="1"/>
              </p:cNvPicPr>
              <p:nvPr/>
            </p:nvPicPr>
            <p:blipFill rotWithShape="1">
              <a:blip r:embed="rId3"/>
              <a:srcRect t="48492"/>
              <a:stretch>
                <a:fillRect/>
              </a:stretch>
            </p:blipFill>
            <p:spPr>
              <a:xfrm>
                <a:off x="3297693" y="2256270"/>
                <a:ext cx="5596613" cy="2885850"/>
              </a:xfrm>
              <a:prstGeom prst="rect">
                <a:avLst/>
              </a:prstGeom>
            </p:spPr>
          </p:pic>
        </p:grp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243" b="95561" l="226" r="99266">
                          <a14:foregroundMark x1="16431" y1="13785" x2="20327" y2="37150"/>
                          <a14:foregroundMark x1="39921" y1="33178" x2="43422" y2="49065"/>
                          <a14:foregroundMark x1="55901" y1="12617" x2="55901" y2="27336"/>
                          <a14:foregroundMark x1="85545" y1="32710" x2="90683" y2="77804"/>
                          <a14:foregroundMark x1="93958" y1="35514" x2="97233" y2="58178"/>
                          <a14:foregroundMark x1="74534" y1="26636" x2="79616" y2="28271"/>
                          <a14:foregroundMark x1="76228" y1="80374" x2="79390" y2="63551"/>
                          <a14:foregroundMark x1="90006" y1="92523" x2="82778" y2="45794"/>
                          <a14:foregroundMark x1="93958" y1="84813" x2="89723" y2="80374"/>
                          <a14:foregroundMark x1="95652" y1="27336" x2="282" y2="15888"/>
                          <a14:foregroundMark x1="14568" y1="7710" x2="21287" y2="10514"/>
                          <a14:foregroundMark x1="46979" y1="10514" x2="48278" y2="17523"/>
                          <a14:foregroundMark x1="45398" y1="13084" x2="53473" y2="3505"/>
                          <a14:foregroundMark x1="53473" y1="3505" x2="62055" y2="14720"/>
                          <a14:foregroundMark x1="62055" y1="14720" x2="44156" y2="29907"/>
                          <a14:foregroundMark x1="44156" y1="29907" x2="45680" y2="7243"/>
                          <a14:foregroundMark x1="99209" y1="50000" x2="565" y2="68692"/>
                          <a14:foregroundMark x1="565" y1="68692" x2="734" y2="27336"/>
                          <a14:foregroundMark x1="734" y1="27336" x2="9034" y2="5140"/>
                          <a14:foregroundMark x1="9034" y1="5140" x2="28176" y2="234"/>
                          <a14:foregroundMark x1="28176" y1="234" x2="99774" y2="1168"/>
                          <a14:foregroundMark x1="99774" y1="1168" x2="99322" y2="48131"/>
                          <a14:foregroundMark x1="99322" y1="48131" x2="90175" y2="56776"/>
                          <a14:foregroundMark x1="90175" y1="56776" x2="86957" y2="50701"/>
                          <a14:foregroundMark x1="30322" y1="26168" x2="29136" y2="37150"/>
                          <a14:foregroundMark x1="2146" y1="13785" x2="3670" y2="47196"/>
                          <a14:foregroundMark x1="3670" y1="47196" x2="10446" y2="71028"/>
                          <a14:foregroundMark x1="10446" y1="71028" x2="12366" y2="73364"/>
                          <a14:foregroundMark x1="10277" y1="52804" x2="10277" y2="45794"/>
                          <a14:foregroundMark x1="31508" y1="27336" x2="39582" y2="13084"/>
                          <a14:foregroundMark x1="39582" y1="13084" x2="43704" y2="13084"/>
                          <a14:foregroundMark x1="51158" y1="26168" x2="42801" y2="28037"/>
                          <a14:foregroundMark x1="42801" y1="28037" x2="27612" y2="62617"/>
                          <a14:foregroundMark x1="27612" y1="62617" x2="33879" y2="85981"/>
                          <a14:foregroundMark x1="33879" y1="85981" x2="42518" y2="86449"/>
                          <a14:foregroundMark x1="42518" y1="86449" x2="67024" y2="84346"/>
                          <a14:foregroundMark x1="67024" y1="84346" x2="79503" y2="84346"/>
                          <a14:foregroundMark x1="79503" y1="84346" x2="97233" y2="81075"/>
                          <a14:foregroundMark x1="97233" y1="81075" x2="95088" y2="43458"/>
                          <a14:foregroundMark x1="95088" y1="43458" x2="85432" y2="37150"/>
                          <a14:foregroundMark x1="64427" y1="26636" x2="58667" y2="53972"/>
                          <a14:foregroundMark x1="58667" y1="53972" x2="58667" y2="54907"/>
                          <a14:foregroundMark x1="94579" y1="84813" x2="91417" y2="95561"/>
                          <a14:foregroundMark x1="51553" y1="37150" x2="53924" y2="45093"/>
                          <a14:foregroundMark x1="56973" y1="42991" x2="59063" y2="49065"/>
                          <a14:foregroundMark x1="48278" y1="59346" x2="51835" y2="45794"/>
                          <a14:foregroundMark x1="47883" y1="32243" x2="46979" y2="56075"/>
                          <a14:foregroundMark x1="50367" y1="47430" x2="48842" y2="54907"/>
                          <a14:foregroundMark x1="18102" y1="77255" x2="19198" y2="71262"/>
                          <a14:foregroundMark x1="12366" y1="81542" x2="12971" y2="82201"/>
                          <a14:foregroundMark x1="16750" y1="77255" x2="14003" y2="67991"/>
                          <a14:foregroundMark x1="14003" y1="67991" x2="11971" y2="80374"/>
                          <a14:foregroundMark x1="9091" y1="22430" x2="10107" y2="46262"/>
                          <a14:foregroundMark x1="1863" y1="13084" x2="791" y2="22430"/>
                          <a14:foregroundMark x1="8413" y1="24065" x2="10898" y2="51168"/>
                          <a14:foregroundMark x1="8809" y1="21262" x2="9317" y2="45794"/>
                          <a14:foregroundMark x1="29305" y1="76168" x2="28684" y2="87850"/>
                          <a14:foregroundMark x1="22078" y1="78037" x2="23433" y2="85280"/>
                          <a14:foregroundMark x1="83286" y1="86449" x2="85601" y2="88785"/>
                          <a14:foregroundMark x1="94918" y1="87850" x2="93902" y2="92056"/>
                          <a14:foregroundMark x1="59458" y1="86916" x2="59797" y2="93224"/>
                          <a14:foregroundMark x1="14899" y1="78987" x2="18402" y2="79487"/>
                          <a14:foregroundMark x1="13156" y1="78738" x2="14106" y2="78874"/>
                          <a14:foregroundMark x1="19819" y1="73832" x2="19029" y2="77570"/>
                          <a14:foregroundMark x1="18690" y1="80140" x2="19819" y2="80140"/>
                          <a14:foregroundMark x1="21005" y1="77103" x2="19706" y2="74299"/>
                          <a14:backgroundMark x1="12503" y1="86288" x2="20440" y2="96028"/>
                          <a14:backgroundMark x1="12253" y1="85981" x2="12421" y2="86187"/>
                          <a14:backgroundMark x1="20440" y1="96028" x2="20553" y2="99766"/>
                          <a14:backgroundMark x1="15156" y1="86673" x2="19029" y2="89252"/>
                          <a14:backgroundMark x1="12931" y1="82477" x2="14455" y2="82009"/>
                          <a14:backgroundMark x1="17843" y1="82944" x2="18240" y2="83065"/>
                          <a14:backgroundMark x1="19255" y1="87383" x2="19819" y2="92056"/>
                          <a14:backgroundMark x1="19368" y1="85981" x2="13890" y2="8387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4810" y="1126386"/>
              <a:ext cx="5809496" cy="1403988"/>
            </a:xfrm>
            <a:prstGeom prst="rect">
              <a:avLst/>
            </a:prstGeom>
          </p:spPr>
        </p:pic>
      </p:grpSp>
      <p:sp>
        <p:nvSpPr>
          <p:cNvPr id="10" name="椭圆 9"/>
          <p:cNvSpPr/>
          <p:nvPr/>
        </p:nvSpPr>
        <p:spPr>
          <a:xfrm>
            <a:off x="9039516" y="3259314"/>
            <a:ext cx="1239357" cy="1239357"/>
          </a:xfrm>
          <a:prstGeom prst="ellipse">
            <a:avLst/>
          </a:prstGeom>
          <a:noFill/>
          <a:ln w="38100">
            <a:solidFill>
              <a:srgbClr val="F7E3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06" t="-1143" r="26891" b="81649"/>
          <a:stretch>
            <a:fillRect/>
          </a:stretch>
        </p:blipFill>
        <p:spPr>
          <a:xfrm>
            <a:off x="8587644" y="810849"/>
            <a:ext cx="1759996" cy="734428"/>
          </a:xfrm>
          <a:prstGeom prst="rect">
            <a:avLst/>
          </a:prstGeom>
        </p:spPr>
      </p:pic>
      <p:sp>
        <p:nvSpPr>
          <p:cNvPr id="22" name="椭圆 21"/>
          <p:cNvSpPr/>
          <p:nvPr/>
        </p:nvSpPr>
        <p:spPr>
          <a:xfrm>
            <a:off x="1216617" y="598108"/>
            <a:ext cx="887648" cy="887648"/>
          </a:xfrm>
          <a:prstGeom prst="ellipse">
            <a:avLst/>
          </a:prstGeom>
          <a:solidFill>
            <a:srgbClr val="A5C0A4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1660440" y="1216686"/>
            <a:ext cx="538143" cy="538143"/>
          </a:xfrm>
          <a:prstGeom prst="ellipse">
            <a:avLst/>
          </a:prstGeom>
          <a:solidFill>
            <a:srgbClr val="F7E3AD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240654" y="3006461"/>
            <a:ext cx="4152249" cy="1084866"/>
          </a:xfrm>
          <a:prstGeom prst="rect">
            <a:avLst/>
          </a:prstGeom>
          <a:noFill/>
        </p:spPr>
        <p:txBody>
          <a:bodyPr wrap="none" lIns="68496" tIns="34267" rIns="68496" bIns="34267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604020202020204" pitchFamily="34" charset="0"/>
                <a:ea typeface="Arial-Rounded" panose="020B0604020202020204" pitchFamily="34" charset="0"/>
                <a:cs typeface="Arial-Rounded" panose="020B0604020202020204" pitchFamily="34" charset="0"/>
              </a:rPr>
              <a:t>Khởi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604020202020204" pitchFamily="34" charset="0"/>
                <a:ea typeface="Arial-Rounded" panose="020B0604020202020204" pitchFamily="34" charset="0"/>
                <a:cs typeface="Arial-Rounded" panose="020B0604020202020204" pitchFamily="34" charset="0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604020202020204" pitchFamily="34" charset="0"/>
                <a:ea typeface="Arial-Rounded" panose="020B0604020202020204" pitchFamily="34" charset="0"/>
                <a:cs typeface="Arial-Rounded" panose="020B0604020202020204" pitchFamily="34" charset="0"/>
              </a:rPr>
              <a:t>động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pic>
        <p:nvPicPr>
          <p:cNvPr id="2050" name="Picture 2" descr="在走动的火车 852x480 | Pics, Animation, Travel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072" y="2728265"/>
            <a:ext cx="7818554" cy="4404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5" dur="10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50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8" dur="1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5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1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4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7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0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4" grpId="1" bldLvl="0" animBg="1"/>
      <p:bldP spid="5" grpId="0" bldLvl="0" animBg="1"/>
      <p:bldP spid="5" grpId="1" bldLvl="0" animBg="1"/>
      <p:bldP spid="6" grpId="0" bldLvl="0" animBg="1"/>
      <p:bldP spid="6" grpId="1" bldLvl="0" animBg="1"/>
      <p:bldP spid="10" grpId="0" bldLvl="0" animBg="1"/>
      <p:bldP spid="10" grpId="1" bldLvl="0" animBg="1"/>
      <p:bldP spid="22" grpId="0" bldLvl="0" animBg="1"/>
      <p:bldP spid="22" grpId="1" bldLvl="0" animBg="1"/>
      <p:bldP spid="23" grpId="0" bldLvl="0" animBg="1"/>
      <p:bldP spid="23" grpId="1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 bai 26">
            <a:hlinkClick r:id="" action="ppaction://media"/>
            <a:extLst>
              <a:ext uri="{FF2B5EF4-FFF2-40B4-BE49-F238E27FC236}">
                <a16:creationId xmlns:a16="http://schemas.microsoft.com/office/drawing/2014/main" id="{C4C835BA-5B31-493B-B69F-82913925B3A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368" end="19226.333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81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:blinds dir="vert"/>
      </p:transition>
    </mc:Choice>
    <mc:Fallback xmlns="">
      <p:transition spd="slow" advTm="1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680" y="1614964"/>
            <a:ext cx="6441604" cy="362807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>
            <a:fillRect/>
          </a:stretch>
        </p:blipFill>
        <p:spPr>
          <a:xfrm flipH="1">
            <a:off x="2497400" y="2420323"/>
            <a:ext cx="2983258" cy="247090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230784" y="3152435"/>
            <a:ext cx="3503151" cy="582627"/>
          </a:xfrm>
          <a:prstGeom prst="rect">
            <a:avLst/>
          </a:prstGeom>
          <a:noFill/>
        </p:spPr>
        <p:txBody>
          <a:bodyPr wrap="none" lIns="68580" tIns="34290" rIns="68580" bIns="34290">
            <a:prstTxWarp prst="textArchDow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C0504D"/>
                  </a:solidFill>
                  <a:prstDash val="solid"/>
                </a:ln>
                <a:solidFill>
                  <a:srgbClr val="C0504D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Luyện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C0504D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C0504D"/>
                  </a:solidFill>
                  <a:prstDash val="solid"/>
                </a:ln>
                <a:solidFill>
                  <a:srgbClr val="C0504D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tập</a:t>
            </a:r>
            <a:endParaRPr kumimoji="0" lang="en-US" sz="6000" b="1" i="0" u="none" strike="noStrike" kern="1200" cap="none" spc="0" normalizeH="0" baseline="0" noProof="0" dirty="0">
              <a:ln w="22225">
                <a:solidFill>
                  <a:srgbClr val="C0504D"/>
                </a:solidFill>
                <a:prstDash val="solid"/>
              </a:ln>
              <a:solidFill>
                <a:srgbClr val="C0504D">
                  <a:lumMod val="40000"/>
                  <a:lumOff val="6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72570B7-C619-4061-BA21-E5DF90B6F2A5}"/>
              </a:ext>
            </a:extLst>
          </p:cNvPr>
          <p:cNvSpPr txBox="1"/>
          <p:nvPr/>
        </p:nvSpPr>
        <p:spPr>
          <a:xfrm>
            <a:off x="579523" y="594588"/>
            <a:ext cx="104875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1. </a:t>
            </a:r>
            <a:r>
              <a:rPr lang="vi-VN" sz="4000" b="1" dirty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Tìm</a:t>
            </a:r>
            <a:r>
              <a:rPr lang="en-US" sz="4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từ ngữ </a:t>
            </a:r>
            <a:r>
              <a:rPr lang="en-US" sz="4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thay cho ô vuông?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3669F5-B6DE-40ED-9066-D11A6E89BF27}"/>
              </a:ext>
            </a:extLst>
          </p:cNvPr>
          <p:cNvSpPr txBox="1"/>
          <p:nvPr/>
        </p:nvSpPr>
        <p:spPr>
          <a:xfrm>
            <a:off x="1071159" y="2207530"/>
            <a:ext cx="92576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 trai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của mẹ gọi là </a:t>
            </a:r>
            <a:r>
              <a:rPr lang="vi-VN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cậu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Em trai của bố gọi là </a:t>
            </a:r>
            <a:r>
              <a:rPr lang="vi-VN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vi-V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 gái của mẹ gọi là </a:t>
            </a:r>
            <a:r>
              <a:rPr lang="vi-VN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dì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vi-V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 gái của bố gọi là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7570AA-FC17-402A-A655-8A28FEC42423}"/>
              </a:ext>
            </a:extLst>
          </p:cNvPr>
          <p:cNvSpPr/>
          <p:nvPr/>
        </p:nvSpPr>
        <p:spPr>
          <a:xfrm>
            <a:off x="5542172" y="3314829"/>
            <a:ext cx="1008371" cy="41332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3B6B208-1EA1-424B-8079-672C04EF352E}"/>
              </a:ext>
            </a:extLst>
          </p:cNvPr>
          <p:cNvSpPr/>
          <p:nvPr/>
        </p:nvSpPr>
        <p:spPr>
          <a:xfrm>
            <a:off x="5542172" y="4098671"/>
            <a:ext cx="1008372" cy="41332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1F5B1C-F02E-4195-9FCB-F1D62E3A3B27}"/>
              </a:ext>
            </a:extLst>
          </p:cNvPr>
          <p:cNvSpPr/>
          <p:nvPr/>
        </p:nvSpPr>
        <p:spPr>
          <a:xfrm>
            <a:off x="5700001" y="2514936"/>
            <a:ext cx="1008371" cy="41464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endParaRPr lang="en-US" sz="32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B6B208-1EA1-424B-8079-672C04EF352E}"/>
              </a:ext>
            </a:extLst>
          </p:cNvPr>
          <p:cNvSpPr/>
          <p:nvPr/>
        </p:nvSpPr>
        <p:spPr>
          <a:xfrm>
            <a:off x="5510109" y="4947363"/>
            <a:ext cx="1008372" cy="41332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162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0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72570B7-C619-4061-BA21-E5DF90B6F2A5}"/>
              </a:ext>
            </a:extLst>
          </p:cNvPr>
          <p:cNvSpPr txBox="1"/>
          <p:nvPr/>
        </p:nvSpPr>
        <p:spPr>
          <a:xfrm>
            <a:off x="468011" y="505379"/>
            <a:ext cx="115530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2. </a:t>
            </a:r>
            <a:r>
              <a:rPr lang="vi-VN" sz="4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Tìm các từ ngữ chỉ đặc điểm trong đoạn thơ dưới đây</a:t>
            </a:r>
            <a:r>
              <a:rPr lang="en-US" sz="4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  <a:endParaRPr lang="vi-VN" sz="4000" b="1" dirty="0" smtClean="0">
              <a:solidFill>
                <a:srgbClr val="000000"/>
              </a:solidFill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lvl="0"/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lvl="0"/>
            <a:r>
              <a:rPr lang="vi-VN" sz="4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Bà ơi hãy ngủ                   Hương bưởi hương cau</a:t>
            </a:r>
          </a:p>
          <a:p>
            <a:pPr lvl="0"/>
            <a:r>
              <a:rPr kumimoji="0" lang="vi-VN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Có cháu ngồi bên             Lẫn vào tay quạt</a:t>
            </a:r>
          </a:p>
          <a:p>
            <a:pPr lvl="0"/>
            <a:r>
              <a:rPr lang="vi-VN" sz="4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Căn nhà </a:t>
            </a:r>
            <a:r>
              <a:rPr lang="vi-VN" sz="4000" b="1" dirty="0" smtClean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vắng vẻ</a:t>
            </a:r>
            <a:r>
              <a:rPr lang="vi-VN" sz="4000" dirty="0" smtClean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 </a:t>
            </a:r>
            <a:r>
              <a:rPr lang="vi-VN" sz="4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           Cho bà nằm </a:t>
            </a:r>
            <a:r>
              <a:rPr lang="vi-VN" sz="4000" b="1" dirty="0" smtClean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mát</a:t>
            </a:r>
          </a:p>
          <a:p>
            <a:pPr lvl="0"/>
            <a:r>
              <a:rPr kumimoji="0" lang="vi-VN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Khu vườn lặng im.          </a:t>
            </a:r>
            <a:r>
              <a:rPr kumimoji="0" lang="vi-VN" sz="4000" b="1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Giữa vòng gió </a:t>
            </a:r>
            <a:r>
              <a:rPr kumimoji="0" lang="vi-VN" sz="4000" b="1" i="0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thơm</a:t>
            </a:r>
            <a:r>
              <a:rPr kumimoji="0" lang="vi-VN" sz="4000" b="1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vi-VN" sz="4000" b="1" baseline="0" dirty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vi-VN" sz="4000" b="1" baseline="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                                                          (Quang huy)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2690949" y="4153989"/>
            <a:ext cx="1397725" cy="130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8725989" y="4147458"/>
            <a:ext cx="975359" cy="653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9374777" y="4730294"/>
            <a:ext cx="1023257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9852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A0B3B21-3441-443B-90DD-08C8930A141A}"/>
              </a:ext>
            </a:extLst>
          </p:cNvPr>
          <p:cNvSpPr txBox="1"/>
          <p:nvPr/>
        </p:nvSpPr>
        <p:spPr>
          <a:xfrm>
            <a:off x="222233" y="566308"/>
            <a:ext cx="117475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3.Kết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hợp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cột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A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với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cột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B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để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tạo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câu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chọn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viết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2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câu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vào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vở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53CCD72-EE77-4B0D-AEDD-4C82D6CEECF2}"/>
              </a:ext>
            </a:extLst>
          </p:cNvPr>
          <p:cNvSpPr/>
          <p:nvPr/>
        </p:nvSpPr>
        <p:spPr>
          <a:xfrm>
            <a:off x="936167" y="2241982"/>
            <a:ext cx="4931227" cy="723390"/>
          </a:xfrm>
          <a:prstGeom prst="roundRect">
            <a:avLst/>
          </a:prstGeom>
          <a:solidFill>
            <a:srgbClr val="13F5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Đôi mắt em bé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08625C3-F10F-4EE0-809D-7EAB08E144E0}"/>
              </a:ext>
            </a:extLst>
          </p:cNvPr>
          <p:cNvSpPr/>
          <p:nvPr/>
        </p:nvSpPr>
        <p:spPr>
          <a:xfrm>
            <a:off x="936169" y="3665732"/>
            <a:ext cx="4931227" cy="723391"/>
          </a:xfrm>
          <a:prstGeom prst="roundRect">
            <a:avLst/>
          </a:prstGeom>
          <a:solidFill>
            <a:srgbClr val="13F5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Mái tóc của mẹ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6D98788-F73D-46D5-83FF-03173DCF1F69}"/>
              </a:ext>
            </a:extLst>
          </p:cNvPr>
          <p:cNvSpPr/>
          <p:nvPr/>
        </p:nvSpPr>
        <p:spPr>
          <a:xfrm>
            <a:off x="936168" y="5066454"/>
            <a:ext cx="4931227" cy="691488"/>
          </a:xfrm>
          <a:prstGeom prst="roundRect">
            <a:avLst/>
          </a:prstGeom>
          <a:solidFill>
            <a:srgbClr val="13F5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Giọng nói của bố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FD5089C-1AF3-415E-AB41-6F833BFCF2F6}"/>
              </a:ext>
            </a:extLst>
          </p:cNvPr>
          <p:cNvSpPr/>
          <p:nvPr/>
        </p:nvSpPr>
        <p:spPr>
          <a:xfrm>
            <a:off x="7351486" y="2265009"/>
            <a:ext cx="2979057" cy="723391"/>
          </a:xfrm>
          <a:prstGeom prst="roundRect">
            <a:avLst/>
          </a:prstGeom>
          <a:solidFill>
            <a:srgbClr val="13F5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Mượt mà</a:t>
            </a: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E8D9236-DE29-4A94-84E7-0B537B7A169A}"/>
              </a:ext>
            </a:extLst>
          </p:cNvPr>
          <p:cNvSpPr/>
          <p:nvPr/>
        </p:nvSpPr>
        <p:spPr>
          <a:xfrm>
            <a:off x="7351486" y="3665730"/>
            <a:ext cx="2979057" cy="723393"/>
          </a:xfrm>
          <a:prstGeom prst="roundRect">
            <a:avLst/>
          </a:prstGeom>
          <a:solidFill>
            <a:srgbClr val="13F5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Trầm ấm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9BBBE87-8059-49D2-81DB-EA3EEC9CBE3B}"/>
              </a:ext>
            </a:extLst>
          </p:cNvPr>
          <p:cNvSpPr/>
          <p:nvPr/>
        </p:nvSpPr>
        <p:spPr>
          <a:xfrm>
            <a:off x="7351486" y="5066452"/>
            <a:ext cx="2979057" cy="691489"/>
          </a:xfrm>
          <a:prstGeom prst="roundRect">
            <a:avLst/>
          </a:prstGeom>
          <a:solidFill>
            <a:srgbClr val="13F5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Đen láy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Straight Arrow Connector 2"/>
          <p:cNvCxnSpPr>
            <a:stCxn id="8" idx="3"/>
            <a:endCxn id="17" idx="1"/>
          </p:cNvCxnSpPr>
          <p:nvPr/>
        </p:nvCxnSpPr>
        <p:spPr>
          <a:xfrm>
            <a:off x="5867394" y="2603677"/>
            <a:ext cx="1484092" cy="280852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endCxn id="15" idx="1"/>
          </p:cNvCxnSpPr>
          <p:nvPr/>
        </p:nvCxnSpPr>
        <p:spPr>
          <a:xfrm flipV="1">
            <a:off x="5838366" y="2626705"/>
            <a:ext cx="1513120" cy="13592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4" idx="3"/>
            <a:endCxn id="16" idx="1"/>
          </p:cNvCxnSpPr>
          <p:nvPr/>
        </p:nvCxnSpPr>
        <p:spPr>
          <a:xfrm flipV="1">
            <a:off x="5867395" y="4027427"/>
            <a:ext cx="1484091" cy="138477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6251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16200000" flipV="1">
            <a:off x="2637125" y="-2667000"/>
            <a:ext cx="6858000" cy="12192000"/>
          </a:xfrm>
          <a:prstGeom prst="rect">
            <a:avLst/>
          </a:prstGeom>
        </p:spPr>
      </p:pic>
      <p:sp>
        <p:nvSpPr>
          <p:cNvPr id="21" name="20"/>
          <p:cNvSpPr/>
          <p:nvPr/>
        </p:nvSpPr>
        <p:spPr>
          <a:xfrm>
            <a:off x="4275391" y="2198914"/>
            <a:ext cx="5222990" cy="246119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CỦNG CỐ BÀI HỌC</a:t>
            </a:r>
          </a:p>
        </p:txBody>
      </p:sp>
      <p:pic>
        <p:nvPicPr>
          <p:cNvPr id="18" name="Picture 2" descr="Kết nối tri thức với cuộc sống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02" y="-27809"/>
            <a:ext cx="1422400" cy="1422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0" y="6557554"/>
            <a:ext cx="12194509" cy="328254"/>
            <a:chOff x="0" y="6557554"/>
            <a:chExt cx="12194509" cy="328254"/>
          </a:xfrm>
        </p:grpSpPr>
        <p:sp>
          <p:nvSpPr>
            <p:cNvPr id="15" name="Rectangle 14"/>
            <p:cNvSpPr/>
            <p:nvPr/>
          </p:nvSpPr>
          <p:spPr>
            <a:xfrm>
              <a:off x="2418028" y="6557554"/>
              <a:ext cx="2426910" cy="328254"/>
            </a:xfrm>
            <a:prstGeom prst="rect">
              <a:avLst/>
            </a:prstGeom>
            <a:solidFill>
              <a:srgbClr val="F7AC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826269" y="6557554"/>
              <a:ext cx="2479712" cy="328254"/>
            </a:xfrm>
            <a:prstGeom prst="rect">
              <a:avLst/>
            </a:prstGeom>
            <a:solidFill>
              <a:srgbClr val="ED2F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300745" y="6557554"/>
              <a:ext cx="2479712" cy="328254"/>
            </a:xfrm>
            <a:prstGeom prst="rect">
              <a:avLst/>
            </a:prstGeom>
            <a:solidFill>
              <a:srgbClr val="F15A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714797" y="6557554"/>
              <a:ext cx="2479712" cy="328254"/>
            </a:xfrm>
            <a:prstGeom prst="rect">
              <a:avLst/>
            </a:prstGeom>
            <a:solidFill>
              <a:srgbClr val="F7AC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0" y="6557554"/>
              <a:ext cx="2426910" cy="328254"/>
            </a:xfrm>
            <a:prstGeom prst="rect">
              <a:avLst/>
            </a:prstGeom>
            <a:solidFill>
              <a:srgbClr val="F15A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5" name="18"/>
          <p:cNvPicPr>
            <a:picLocks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9714797" y="3429000"/>
            <a:ext cx="2263295" cy="38279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theme/theme1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7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150</Words>
  <Application>Microsoft Office PowerPoint</Application>
  <PresentationFormat>Widescreen</PresentationFormat>
  <Paragraphs>37</Paragraphs>
  <Slides>9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9</vt:i4>
      </vt:variant>
    </vt:vector>
  </HeadingPairs>
  <TitlesOfParts>
    <vt:vector size="24" baseType="lpstr">
      <vt:lpstr>宋体</vt:lpstr>
      <vt:lpstr>Arial</vt:lpstr>
      <vt:lpstr>Arial-Rounded</vt:lpstr>
      <vt:lpstr>Calibri</vt:lpstr>
      <vt:lpstr>Calibri Light</vt:lpstr>
      <vt:lpstr>等线</vt:lpstr>
      <vt:lpstr>黑体</vt:lpstr>
      <vt:lpstr>Times New Roman</vt:lpstr>
      <vt:lpstr>字魂17号-萌趣果冻体</vt:lpstr>
      <vt:lpstr>2_Office 主题​​</vt:lpstr>
      <vt:lpstr>3_Office Theme</vt:lpstr>
      <vt:lpstr>4_Office Theme</vt:lpstr>
      <vt:lpstr>5_Office Theme</vt:lpstr>
      <vt:lpstr>7_Office Theme</vt:lpstr>
      <vt:lpstr>9_Office Theme</vt:lpstr>
      <vt:lpstr>PowerPoint Presentation</vt:lpstr>
      <vt:lpstr>   Chào mừng các em đến với tiết LUYỆN TẬP   MỞ RỘNG VỐN TỪ: GIA ĐÌNH    TỪ NGỮ CHỈ ĐẶC ĐIỂM – CÂU NÊU ĐẶC ĐIỂM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Chào mừng các em đến với tiết Tiếng Việt - Lớp 2</dc:title>
  <dc:creator>tran thao</dc:creator>
  <cp:lastModifiedBy>PC</cp:lastModifiedBy>
  <cp:revision>52</cp:revision>
  <dcterms:created xsi:type="dcterms:W3CDTF">2021-05-27T05:55:52Z</dcterms:created>
  <dcterms:modified xsi:type="dcterms:W3CDTF">2022-12-29T06:40:52Z</dcterms:modified>
</cp:coreProperties>
</file>